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6"/>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AFD997-B0DA-4C0E-9D73-9FD1C1C11AC8}" type="datetimeFigureOut">
              <a:rPr lang="en-US" smtClean="0"/>
              <a:t>5/11/2020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3442F9-23A6-4B5C-876D-757C6A246F04}" type="slidenum">
              <a:rPr lang="en-US" smtClean="0"/>
              <a:t>‹#›</a:t>
            </a:fld>
            <a:endParaRPr lang="en-US"/>
          </a:p>
        </p:txBody>
      </p:sp>
    </p:spTree>
    <p:extLst>
      <p:ext uri="{BB962C8B-B14F-4D97-AF65-F5344CB8AC3E}">
        <p14:creationId xmlns:p14="http://schemas.microsoft.com/office/powerpoint/2010/main" val="2430344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567EC4B-8576-4122-BEC5-3EDF4EF6C6B3}" type="slidenum">
              <a:rPr lang="ar-SA" altLang="en-US" smtClean="0">
                <a:solidFill>
                  <a:srgbClr val="000000"/>
                </a:solidFill>
                <a:latin typeface="Times New Roman" panose="02020603050405020304" pitchFamily="18" charset="0"/>
              </a:rPr>
              <a:pPr/>
              <a:t>2</a:t>
            </a:fld>
            <a:endParaRPr lang="en-US" altLang="en-US" smtClean="0">
              <a:solidFill>
                <a:srgbClr val="000000"/>
              </a:solidFill>
              <a:latin typeface="Times New Roman" panose="02020603050405020304" pitchFamily="18" charset="0"/>
            </a:endParaRPr>
          </a:p>
        </p:txBody>
      </p:sp>
      <p:sp>
        <p:nvSpPr>
          <p:cNvPr id="168963" name="Rectangle 2"/>
          <p:cNvSpPr>
            <a:spLocks noRo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37960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5339EF3-6EC1-4F23-95A4-8B49C120A2FD}" type="slidenum">
              <a:rPr lang="en-US" altLang="en-US" smtClean="0">
                <a:solidFill>
                  <a:srgbClr val="000000"/>
                </a:solidFill>
              </a:rPr>
              <a:pPr>
                <a:spcBef>
                  <a:spcPct val="0"/>
                </a:spcBef>
              </a:pPr>
              <a:t>15</a:t>
            </a:fld>
            <a:endParaRPr lang="en-US" altLang="en-US" smtClean="0">
              <a:solidFill>
                <a:srgbClr val="000000"/>
              </a:solidFill>
            </a:endParaRPr>
          </a:p>
        </p:txBody>
      </p:sp>
      <p:sp>
        <p:nvSpPr>
          <p:cNvPr id="191491" name="Rectangle 2"/>
          <p:cNvSpPr>
            <a:spLocks noRot="1" noChangeArrowheads="1" noTextEdit="1"/>
          </p:cNvSpPr>
          <p:nvPr>
            <p:ph type="sldImg"/>
          </p:nvPr>
        </p:nvSpPr>
        <p:spPr>
          <a:ln/>
        </p:spPr>
      </p:sp>
      <p:sp>
        <p:nvSpPr>
          <p:cNvPr id="1914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454241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8295879-949D-4539-929C-C4C9572A9124}" type="slidenum">
              <a:rPr lang="en-US" altLang="en-US" smtClean="0">
                <a:solidFill>
                  <a:srgbClr val="000000"/>
                </a:solidFill>
              </a:rPr>
              <a:pPr>
                <a:spcBef>
                  <a:spcPct val="0"/>
                </a:spcBef>
              </a:pPr>
              <a:t>16</a:t>
            </a:fld>
            <a:endParaRPr lang="en-US" altLang="en-US" smtClean="0">
              <a:solidFill>
                <a:srgbClr val="000000"/>
              </a:solidFill>
            </a:endParaRPr>
          </a:p>
        </p:txBody>
      </p:sp>
      <p:sp>
        <p:nvSpPr>
          <p:cNvPr id="193539" name="Rectangle 2"/>
          <p:cNvSpPr>
            <a:spLocks noRot="1" noChangeArrowheads="1" noTextEdit="1"/>
          </p:cNvSpPr>
          <p:nvPr>
            <p:ph type="sldImg"/>
          </p:nvPr>
        </p:nvSpPr>
        <p:spPr>
          <a:ln/>
        </p:spPr>
      </p:sp>
      <p:sp>
        <p:nvSpPr>
          <p:cNvPr id="1935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7643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9164D49-A638-484C-85BF-D6C380C0CD63}" type="slidenum">
              <a:rPr lang="en-US" altLang="en-US" smtClean="0">
                <a:solidFill>
                  <a:srgbClr val="000000"/>
                </a:solidFill>
              </a:rPr>
              <a:pPr>
                <a:spcBef>
                  <a:spcPct val="0"/>
                </a:spcBef>
              </a:pPr>
              <a:t>17</a:t>
            </a:fld>
            <a:endParaRPr lang="en-US" altLang="en-US" smtClean="0">
              <a:solidFill>
                <a:srgbClr val="000000"/>
              </a:solidFill>
            </a:endParaRPr>
          </a:p>
        </p:txBody>
      </p:sp>
      <p:sp>
        <p:nvSpPr>
          <p:cNvPr id="195587" name="Rectangle 2"/>
          <p:cNvSpPr>
            <a:spLocks noRot="1" noChangeArrowheads="1" noTextEdit="1"/>
          </p:cNvSpPr>
          <p:nvPr>
            <p:ph type="sldImg"/>
          </p:nvPr>
        </p:nvSpPr>
        <p:spPr>
          <a:ln/>
        </p:spPr>
      </p:sp>
      <p:sp>
        <p:nvSpPr>
          <p:cNvPr id="1955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769972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B2CD559-EF3B-4773-B864-CF541E0E2439}" type="slidenum">
              <a:rPr lang="en-US" altLang="en-US" smtClean="0">
                <a:solidFill>
                  <a:srgbClr val="000000"/>
                </a:solidFill>
              </a:rPr>
              <a:pPr>
                <a:spcBef>
                  <a:spcPct val="0"/>
                </a:spcBef>
              </a:pPr>
              <a:t>18</a:t>
            </a:fld>
            <a:endParaRPr lang="en-US" altLang="en-US" smtClean="0">
              <a:solidFill>
                <a:srgbClr val="000000"/>
              </a:solidFill>
            </a:endParaRPr>
          </a:p>
        </p:txBody>
      </p:sp>
      <p:sp>
        <p:nvSpPr>
          <p:cNvPr id="197635" name="Rectangle 2"/>
          <p:cNvSpPr>
            <a:spLocks noRot="1" noChangeArrowheads="1" noTextEdit="1"/>
          </p:cNvSpPr>
          <p:nvPr>
            <p:ph type="sldImg"/>
          </p:nvPr>
        </p:nvSpPr>
        <p:spPr>
          <a:ln/>
        </p:spPr>
      </p:sp>
      <p:sp>
        <p:nvSpPr>
          <p:cNvPr id="1976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755603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9CD081E-4A67-4D05-853A-32C2A99F3097}" type="slidenum">
              <a:rPr lang="en-US" altLang="en-US" smtClean="0">
                <a:solidFill>
                  <a:srgbClr val="000000"/>
                </a:solidFill>
              </a:rPr>
              <a:pPr>
                <a:spcBef>
                  <a:spcPct val="0"/>
                </a:spcBef>
              </a:pPr>
              <a:t>19</a:t>
            </a:fld>
            <a:endParaRPr lang="en-US" altLang="en-US" smtClean="0">
              <a:solidFill>
                <a:srgbClr val="000000"/>
              </a:solidFill>
            </a:endParaRPr>
          </a:p>
        </p:txBody>
      </p:sp>
      <p:sp>
        <p:nvSpPr>
          <p:cNvPr id="199683" name="Rectangle 2"/>
          <p:cNvSpPr>
            <a:spLocks noRot="1" noChangeArrowheads="1" noTextEdit="1"/>
          </p:cNvSpPr>
          <p:nvPr>
            <p:ph type="sldImg"/>
          </p:nvPr>
        </p:nvSpPr>
        <p:spPr>
          <a:ln/>
        </p:spPr>
      </p:sp>
      <p:sp>
        <p:nvSpPr>
          <p:cNvPr id="19968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861820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B4A0CD3-265E-4AD2-9E52-591527E4286B}" type="slidenum">
              <a:rPr lang="en-US" altLang="en-US" smtClean="0">
                <a:solidFill>
                  <a:srgbClr val="000000"/>
                </a:solidFill>
              </a:rPr>
              <a:pPr>
                <a:spcBef>
                  <a:spcPct val="0"/>
                </a:spcBef>
              </a:pPr>
              <a:t>21</a:t>
            </a:fld>
            <a:endParaRPr lang="en-US" altLang="en-US" smtClean="0">
              <a:solidFill>
                <a:srgbClr val="000000"/>
              </a:solidFill>
            </a:endParaRPr>
          </a:p>
        </p:txBody>
      </p:sp>
      <p:sp>
        <p:nvSpPr>
          <p:cNvPr id="202755" name="Rectangle 2"/>
          <p:cNvSpPr>
            <a:spLocks noRot="1" noChangeArrowheads="1" noTextEdit="1"/>
          </p:cNvSpPr>
          <p:nvPr>
            <p:ph type="sldImg"/>
          </p:nvPr>
        </p:nvSpPr>
        <p:spPr>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975992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7D64867-7B58-4E75-B039-6C7B00A8FB8A}" type="slidenum">
              <a:rPr lang="en-US" altLang="en-US" smtClean="0">
                <a:solidFill>
                  <a:srgbClr val="000000"/>
                </a:solidFill>
              </a:rPr>
              <a:pPr>
                <a:spcBef>
                  <a:spcPct val="0"/>
                </a:spcBef>
              </a:pPr>
              <a:t>23</a:t>
            </a:fld>
            <a:endParaRPr lang="en-US" altLang="en-US" smtClean="0">
              <a:solidFill>
                <a:srgbClr val="000000"/>
              </a:solidFill>
            </a:endParaRPr>
          </a:p>
        </p:txBody>
      </p:sp>
      <p:sp>
        <p:nvSpPr>
          <p:cNvPr id="205827" name="Rectangle 2"/>
          <p:cNvSpPr>
            <a:spLocks noRot="1" noChangeArrowheads="1" noTextEdit="1"/>
          </p:cNvSpPr>
          <p:nvPr>
            <p:ph type="sldImg"/>
          </p:nvPr>
        </p:nvSpPr>
        <p:spPr>
          <a:ln/>
        </p:spPr>
      </p:sp>
      <p:sp>
        <p:nvSpPr>
          <p:cNvPr id="2058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63145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21FD6E1-21B1-4940-90B0-A86ED32687AA}" type="slidenum">
              <a:rPr lang="en-US" altLang="en-US" smtClean="0">
                <a:solidFill>
                  <a:srgbClr val="000000"/>
                </a:solidFill>
              </a:rPr>
              <a:pPr>
                <a:spcBef>
                  <a:spcPct val="0"/>
                </a:spcBef>
              </a:pPr>
              <a:t>24</a:t>
            </a:fld>
            <a:endParaRPr lang="en-US" altLang="en-US" smtClean="0">
              <a:solidFill>
                <a:srgbClr val="000000"/>
              </a:solidFill>
            </a:endParaRPr>
          </a:p>
        </p:txBody>
      </p:sp>
      <p:sp>
        <p:nvSpPr>
          <p:cNvPr id="207875" name="Rectangle 2"/>
          <p:cNvSpPr>
            <a:spLocks noRot="1" noChangeArrowheads="1" noTextEdit="1"/>
          </p:cNvSpPr>
          <p:nvPr>
            <p:ph type="sldImg"/>
          </p:nvPr>
        </p:nvSpPr>
        <p:spPr>
          <a:ln/>
        </p:spPr>
      </p:sp>
      <p:sp>
        <p:nvSpPr>
          <p:cNvPr id="207876"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387028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DF0EE7B-16C2-40FA-AFB4-C283FE90E436}" type="slidenum">
              <a:rPr lang="ar-SA" altLang="en-US" smtClean="0">
                <a:solidFill>
                  <a:srgbClr val="000000"/>
                </a:solidFill>
                <a:latin typeface="Times New Roman" panose="02020603050405020304" pitchFamily="18" charset="0"/>
              </a:rPr>
              <a:pPr/>
              <a:t>3</a:t>
            </a:fld>
            <a:endParaRPr lang="en-US" altLang="en-US" smtClean="0">
              <a:solidFill>
                <a:srgbClr val="000000"/>
              </a:solidFill>
              <a:latin typeface="Times New Roman" panose="02020603050405020304" pitchFamily="18" charset="0"/>
            </a:endParaRPr>
          </a:p>
        </p:txBody>
      </p:sp>
      <p:sp>
        <p:nvSpPr>
          <p:cNvPr id="171011" name="Rectangle 2"/>
          <p:cNvSpPr>
            <a:spLocks noRo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14599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89E03C0-95DD-49CC-BEAE-8F5733B7FCC3}" type="slidenum">
              <a:rPr lang="en-US" altLang="en-US" smtClean="0">
                <a:solidFill>
                  <a:srgbClr val="000000"/>
                </a:solidFill>
              </a:rPr>
              <a:pPr>
                <a:spcBef>
                  <a:spcPct val="0"/>
                </a:spcBef>
              </a:pPr>
              <a:t>8</a:t>
            </a:fld>
            <a:endParaRPr lang="en-US" altLang="en-US" smtClean="0">
              <a:solidFill>
                <a:srgbClr val="000000"/>
              </a:solidFill>
            </a:endParaRPr>
          </a:p>
        </p:txBody>
      </p:sp>
      <p:sp>
        <p:nvSpPr>
          <p:cNvPr id="177155" name="Rectangle 2"/>
          <p:cNvSpPr>
            <a:spLocks noRot="1" noChangeArrowheads="1" noTextEdit="1"/>
          </p:cNvSpPr>
          <p:nvPr>
            <p:ph type="sldImg"/>
          </p:nvPr>
        </p:nvSpPr>
        <p:spPr>
          <a:ln/>
        </p:spPr>
      </p:sp>
      <p:sp>
        <p:nvSpPr>
          <p:cNvPr id="1771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930839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06F924D-FE28-49A8-B91E-3EBECFDBEAD8}" type="slidenum">
              <a:rPr lang="en-US" altLang="en-US" smtClean="0">
                <a:solidFill>
                  <a:srgbClr val="000000"/>
                </a:solidFill>
              </a:rPr>
              <a:pPr>
                <a:spcBef>
                  <a:spcPct val="0"/>
                </a:spcBef>
              </a:pPr>
              <a:t>9</a:t>
            </a:fld>
            <a:endParaRPr lang="en-US" altLang="en-US" smtClean="0">
              <a:solidFill>
                <a:srgbClr val="000000"/>
              </a:solidFill>
            </a:endParaRPr>
          </a:p>
        </p:txBody>
      </p:sp>
      <p:sp>
        <p:nvSpPr>
          <p:cNvPr id="179203" name="Rectangle 2"/>
          <p:cNvSpPr>
            <a:spLocks noRot="1" noChangeArrowheads="1" noTextEdit="1"/>
          </p:cNvSpPr>
          <p:nvPr>
            <p:ph type="sldImg"/>
          </p:nvPr>
        </p:nvSpPr>
        <p:spPr>
          <a:ln/>
        </p:spPr>
      </p:sp>
      <p:sp>
        <p:nvSpPr>
          <p:cNvPr id="1792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187064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8D4E994-4FFD-4F68-BD4D-B42807C44D97}" type="slidenum">
              <a:rPr lang="en-US" altLang="en-US" smtClean="0">
                <a:solidFill>
                  <a:srgbClr val="000000"/>
                </a:solidFill>
              </a:rPr>
              <a:pPr>
                <a:spcBef>
                  <a:spcPct val="0"/>
                </a:spcBef>
              </a:pPr>
              <a:t>10</a:t>
            </a:fld>
            <a:endParaRPr lang="en-US" altLang="en-US" smtClean="0">
              <a:solidFill>
                <a:srgbClr val="000000"/>
              </a:solidFill>
            </a:endParaRPr>
          </a:p>
        </p:txBody>
      </p:sp>
      <p:sp>
        <p:nvSpPr>
          <p:cNvPr id="181251" name="Rectangle 2"/>
          <p:cNvSpPr>
            <a:spLocks noRot="1" noChangeArrowheads="1" noTextEdit="1"/>
          </p:cNvSpPr>
          <p:nvPr>
            <p:ph type="sldImg"/>
          </p:nvPr>
        </p:nvSpPr>
        <p:spPr>
          <a:ln/>
        </p:spPr>
      </p:sp>
      <p:sp>
        <p:nvSpPr>
          <p:cNvPr id="1812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977801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10E1E75-9816-4A17-BB9D-AD519BD805F0}" type="slidenum">
              <a:rPr lang="en-US" altLang="en-US" smtClean="0">
                <a:solidFill>
                  <a:srgbClr val="000000"/>
                </a:solidFill>
              </a:rPr>
              <a:pPr>
                <a:spcBef>
                  <a:spcPct val="0"/>
                </a:spcBef>
              </a:pPr>
              <a:t>11</a:t>
            </a:fld>
            <a:endParaRPr lang="en-US" altLang="en-US" smtClean="0">
              <a:solidFill>
                <a:srgbClr val="000000"/>
              </a:solidFill>
            </a:endParaRPr>
          </a:p>
        </p:txBody>
      </p:sp>
      <p:sp>
        <p:nvSpPr>
          <p:cNvPr id="183299" name="Rectangle 2"/>
          <p:cNvSpPr>
            <a:spLocks noRot="1" noChangeArrowheads="1" noTextEdit="1"/>
          </p:cNvSpPr>
          <p:nvPr>
            <p:ph type="sldImg"/>
          </p:nvPr>
        </p:nvSpPr>
        <p:spPr>
          <a:ln/>
        </p:spPr>
      </p:sp>
      <p:sp>
        <p:nvSpPr>
          <p:cNvPr id="1833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678120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7C4100A-1A96-4A43-B2BD-8DB28396AEEE}" type="slidenum">
              <a:rPr lang="en-US" altLang="en-US" smtClean="0">
                <a:solidFill>
                  <a:srgbClr val="000000"/>
                </a:solidFill>
              </a:rPr>
              <a:pPr>
                <a:spcBef>
                  <a:spcPct val="0"/>
                </a:spcBef>
              </a:pPr>
              <a:t>12</a:t>
            </a:fld>
            <a:endParaRPr lang="en-US" altLang="en-US" smtClean="0">
              <a:solidFill>
                <a:srgbClr val="000000"/>
              </a:solidFill>
            </a:endParaRPr>
          </a:p>
        </p:txBody>
      </p:sp>
      <p:sp>
        <p:nvSpPr>
          <p:cNvPr id="185347" name="Rectangle 2"/>
          <p:cNvSpPr>
            <a:spLocks noRot="1" noChangeArrowheads="1" noTextEdit="1"/>
          </p:cNvSpPr>
          <p:nvPr>
            <p:ph type="sldImg"/>
          </p:nvPr>
        </p:nvSpPr>
        <p:spPr>
          <a:ln/>
        </p:spPr>
      </p:sp>
      <p:sp>
        <p:nvSpPr>
          <p:cNvPr id="1853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637642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7852807-089C-41B8-9FF4-23D6E0C45231}" type="slidenum">
              <a:rPr lang="en-US" altLang="en-US" smtClean="0">
                <a:solidFill>
                  <a:srgbClr val="000000"/>
                </a:solidFill>
              </a:rPr>
              <a:pPr>
                <a:spcBef>
                  <a:spcPct val="0"/>
                </a:spcBef>
              </a:pPr>
              <a:t>13</a:t>
            </a:fld>
            <a:endParaRPr lang="en-US" altLang="en-US" smtClean="0">
              <a:solidFill>
                <a:srgbClr val="000000"/>
              </a:solidFill>
            </a:endParaRPr>
          </a:p>
        </p:txBody>
      </p:sp>
      <p:sp>
        <p:nvSpPr>
          <p:cNvPr id="187395" name="Rectangle 2"/>
          <p:cNvSpPr>
            <a:spLocks noRot="1" noChangeArrowheads="1" noTextEdit="1"/>
          </p:cNvSpPr>
          <p:nvPr>
            <p:ph type="sldImg"/>
          </p:nvPr>
        </p:nvSpPr>
        <p:spPr>
          <a:ln/>
        </p:spPr>
      </p:sp>
      <p:sp>
        <p:nvSpPr>
          <p:cNvPr id="1873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821346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C8884C1-A29A-410F-9936-60D2795D8533}" type="slidenum">
              <a:rPr lang="en-US" altLang="en-US" smtClean="0">
                <a:solidFill>
                  <a:srgbClr val="000000"/>
                </a:solidFill>
              </a:rPr>
              <a:pPr>
                <a:spcBef>
                  <a:spcPct val="0"/>
                </a:spcBef>
              </a:pPr>
              <a:t>14</a:t>
            </a:fld>
            <a:endParaRPr lang="en-US" altLang="en-US" smtClean="0">
              <a:solidFill>
                <a:srgbClr val="000000"/>
              </a:solidFill>
            </a:endParaRPr>
          </a:p>
        </p:txBody>
      </p:sp>
      <p:sp>
        <p:nvSpPr>
          <p:cNvPr id="189443" name="Rectangle 2"/>
          <p:cNvSpPr>
            <a:spLocks noRot="1" noChangeArrowheads="1" noTextEdit="1"/>
          </p:cNvSpPr>
          <p:nvPr>
            <p:ph type="sldImg"/>
          </p:nvPr>
        </p:nvSpPr>
        <p:spPr>
          <a:ln/>
        </p:spPr>
      </p:sp>
      <p:sp>
        <p:nvSpPr>
          <p:cNvPr id="1894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137063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extLst>
          </p:cNvPr>
          <p:cNvSpPr>
            <a:spLocks noGrp="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atin typeface="Arial" panose="020B0604020202020204" pitchFamily="34" charset="0"/>
              </a:defRPr>
            </a:lvl1pPr>
          </a:lstStyle>
          <a:p>
            <a:pPr>
              <a:defRPr/>
            </a:pPr>
            <a:fld id="{47E95C77-835B-4B06-9DA3-774918A11C48}" type="slidenum">
              <a:rPr lang="ar-SA"/>
              <a:pPr>
                <a:defRPr/>
              </a:pPr>
              <a:t>‹#›</a:t>
            </a:fld>
            <a:endParaRPr lang="en-US"/>
          </a:p>
        </p:txBody>
      </p:sp>
    </p:spTree>
    <p:extLst>
      <p:ext uri="{BB962C8B-B14F-4D97-AF65-F5344CB8AC3E}">
        <p14:creationId xmlns:p14="http://schemas.microsoft.com/office/powerpoint/2010/main" val="3766340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atin typeface="Arial" panose="020B0604020202020204" pitchFamily="34" charset="0"/>
              </a:defRPr>
            </a:lvl1pPr>
          </a:lstStyle>
          <a:p>
            <a:pPr>
              <a:defRPr/>
            </a:pPr>
            <a:fld id="{F566005A-0E07-44ED-96E0-612E6FDF0B01}" type="slidenum">
              <a:rPr lang="ar-SA"/>
              <a:pPr>
                <a:defRPr/>
              </a:pPr>
              <a:t>‹#›</a:t>
            </a:fld>
            <a:endParaRPr lang="en-US"/>
          </a:p>
        </p:txBody>
      </p:sp>
    </p:spTree>
    <p:extLst>
      <p:ext uri="{BB962C8B-B14F-4D97-AF65-F5344CB8AC3E}">
        <p14:creationId xmlns:p14="http://schemas.microsoft.com/office/powerpoint/2010/main" val="1531226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atin typeface="Arial" panose="020B0604020202020204" pitchFamily="34" charset="0"/>
              </a:defRPr>
            </a:lvl1pPr>
          </a:lstStyle>
          <a:p>
            <a:pPr>
              <a:defRPr/>
            </a:pPr>
            <a:fld id="{256C92F1-FC12-4A63-BFEA-47483709E166}" type="slidenum">
              <a:rPr lang="ar-SA"/>
              <a:pPr>
                <a:defRPr/>
              </a:pPr>
              <a:t>‹#›</a:t>
            </a:fld>
            <a:endParaRPr lang="en-US"/>
          </a:p>
        </p:txBody>
      </p:sp>
    </p:spTree>
    <p:extLst>
      <p:ext uri="{BB962C8B-B14F-4D97-AF65-F5344CB8AC3E}">
        <p14:creationId xmlns:p14="http://schemas.microsoft.com/office/powerpoint/2010/main" val="306897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A1BBA731-3927-4549-BBA1-5596E8E897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3694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69885BC9-D072-484D-876A-DFC6193040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3279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B91368C3-C160-4239-8BA1-4DDB82D1E2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5462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06A5F69F-ACFA-44B6-9188-275203B8F2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648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72B11ECE-2C6D-48A1-9663-482804E994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0300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A9C182DE-EEEB-4060-9673-0457766E73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062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40814D8B-2184-4201-ACA6-05DD42D9D8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8530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AA1977A6-F50A-4A3C-BAD0-AC34DDA8C0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5379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atin typeface="Arial" panose="020B0604020202020204" pitchFamily="34" charset="0"/>
              </a:defRPr>
            </a:lvl1pPr>
          </a:lstStyle>
          <a:p>
            <a:pPr>
              <a:defRPr/>
            </a:pPr>
            <a:fld id="{484F0476-01DB-4A2C-A3BE-1103AD3F56D9}" type="slidenum">
              <a:rPr lang="ar-SA"/>
              <a:pPr>
                <a:defRPr/>
              </a:pPr>
              <a:t>‹#›</a:t>
            </a:fld>
            <a:endParaRPr lang="en-US"/>
          </a:p>
        </p:txBody>
      </p:sp>
    </p:spTree>
    <p:extLst>
      <p:ext uri="{BB962C8B-B14F-4D97-AF65-F5344CB8AC3E}">
        <p14:creationId xmlns:p14="http://schemas.microsoft.com/office/powerpoint/2010/main" val="3058724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2B090066-8A8D-4DBC-8F40-B15995B6F6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24102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642B4655-62DD-48B7-B5B9-009816FA4D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6504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2C6CBFDC-2931-4D2D-A7C7-C6E9213BD5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0544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600201"/>
            <a:ext cx="5384800" cy="4525963"/>
          </a:xfrm>
        </p:spPr>
        <p:txBody>
          <a:bodyPr/>
          <a:lstStyle/>
          <a:p>
            <a:pPr lvl="0"/>
            <a:endParaRPr lang="en-US" noProof="0"/>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09F9EC31-E771-4695-BE4B-B5FF17AB56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4160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extLst>
          </p:cNvPr>
          <p:cNvSpPr>
            <a:spLocks noGrp="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atin typeface="Arial" panose="020B0604020202020204" pitchFamily="34" charset="0"/>
              </a:defRPr>
            </a:lvl1pPr>
          </a:lstStyle>
          <a:p>
            <a:pPr>
              <a:defRPr/>
            </a:pPr>
            <a:fld id="{F164AF38-7662-4A8E-A589-56A4F79B692A}" type="slidenum">
              <a:rPr lang="ar-SA"/>
              <a:pPr>
                <a:defRPr/>
              </a:pPr>
              <a:t>‹#›</a:t>
            </a:fld>
            <a:endParaRPr lang="en-US"/>
          </a:p>
        </p:txBody>
      </p:sp>
    </p:spTree>
    <p:extLst>
      <p:ext uri="{BB962C8B-B14F-4D97-AF65-F5344CB8AC3E}">
        <p14:creationId xmlns:p14="http://schemas.microsoft.com/office/powerpoint/2010/main" val="3729343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extLst>
          </p:cNvPr>
          <p:cNvSpPr>
            <a:spLocks noGrp="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6" name="Footer Placeholder 5">
            <a:extLst>
              <a:ext uri="{FF2B5EF4-FFF2-40B4-BE49-F238E27FC236}"/>
            </a:extLst>
          </p:cNvPr>
          <p:cNvSpPr>
            <a:spLocks noGrp="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7" name="Slide Number Placeholder 6">
            <a:extLst>
              <a:ext uri="{FF2B5EF4-FFF2-40B4-BE49-F238E27FC236}"/>
            </a:extLst>
          </p:cNvPr>
          <p:cNvSpPr>
            <a:spLocks noGrp="1"/>
          </p:cNvSpPr>
          <p:nvPr>
            <p:ph type="sldNum" sz="quarter" idx="12"/>
          </p:nvPr>
        </p:nvSpPr>
        <p:spPr/>
        <p:txBody>
          <a:bodyPr/>
          <a:lstStyle>
            <a:lvl1pPr>
              <a:defRPr>
                <a:latin typeface="Arial" panose="020B0604020202020204" pitchFamily="34" charset="0"/>
              </a:defRPr>
            </a:lvl1pPr>
          </a:lstStyle>
          <a:p>
            <a:pPr>
              <a:defRPr/>
            </a:pPr>
            <a:fld id="{B27B3751-573B-48D4-8CAA-987CE109ACFC}" type="slidenum">
              <a:rPr lang="ar-SA"/>
              <a:pPr>
                <a:defRPr/>
              </a:pPr>
              <a:t>‹#›</a:t>
            </a:fld>
            <a:endParaRPr lang="en-US"/>
          </a:p>
        </p:txBody>
      </p:sp>
    </p:spTree>
    <p:extLst>
      <p:ext uri="{BB962C8B-B14F-4D97-AF65-F5344CB8AC3E}">
        <p14:creationId xmlns:p14="http://schemas.microsoft.com/office/powerpoint/2010/main" val="151796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extLst>
          </p:cNvPr>
          <p:cNvSpPr>
            <a:spLocks noGrp="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8" name="Footer Placeholder 7">
            <a:extLst>
              <a:ext uri="{FF2B5EF4-FFF2-40B4-BE49-F238E27FC236}"/>
            </a:extLst>
          </p:cNvPr>
          <p:cNvSpPr>
            <a:spLocks noGrp="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9" name="Slide Number Placeholder 8">
            <a:extLst>
              <a:ext uri="{FF2B5EF4-FFF2-40B4-BE49-F238E27FC236}"/>
            </a:extLst>
          </p:cNvPr>
          <p:cNvSpPr>
            <a:spLocks noGrp="1"/>
          </p:cNvSpPr>
          <p:nvPr>
            <p:ph type="sldNum" sz="quarter" idx="12"/>
          </p:nvPr>
        </p:nvSpPr>
        <p:spPr/>
        <p:txBody>
          <a:bodyPr/>
          <a:lstStyle>
            <a:lvl1pPr>
              <a:defRPr>
                <a:latin typeface="Arial" panose="020B0604020202020204" pitchFamily="34" charset="0"/>
              </a:defRPr>
            </a:lvl1pPr>
          </a:lstStyle>
          <a:p>
            <a:pPr>
              <a:defRPr/>
            </a:pPr>
            <a:fld id="{A21FAB3D-800D-42BB-9991-9823BD2D3AE7}" type="slidenum">
              <a:rPr lang="ar-SA"/>
              <a:pPr>
                <a:defRPr/>
              </a:pPr>
              <a:t>‹#›</a:t>
            </a:fld>
            <a:endParaRPr lang="en-US"/>
          </a:p>
        </p:txBody>
      </p:sp>
    </p:spTree>
    <p:extLst>
      <p:ext uri="{BB962C8B-B14F-4D97-AF65-F5344CB8AC3E}">
        <p14:creationId xmlns:p14="http://schemas.microsoft.com/office/powerpoint/2010/main" val="2921519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extLst>
          </p:cNvPr>
          <p:cNvSpPr>
            <a:spLocks noGrp="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4" name="Footer Placeholder 3">
            <a:extLst>
              <a:ext uri="{FF2B5EF4-FFF2-40B4-BE49-F238E27FC236}"/>
            </a:extLst>
          </p:cNvPr>
          <p:cNvSpPr>
            <a:spLocks noGrp="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5" name="Slide Number Placeholder 4">
            <a:extLst>
              <a:ext uri="{FF2B5EF4-FFF2-40B4-BE49-F238E27FC236}"/>
            </a:extLst>
          </p:cNvPr>
          <p:cNvSpPr>
            <a:spLocks noGrp="1"/>
          </p:cNvSpPr>
          <p:nvPr>
            <p:ph type="sldNum" sz="quarter" idx="12"/>
          </p:nvPr>
        </p:nvSpPr>
        <p:spPr/>
        <p:txBody>
          <a:bodyPr/>
          <a:lstStyle>
            <a:lvl1pPr>
              <a:defRPr>
                <a:latin typeface="Arial" panose="020B0604020202020204" pitchFamily="34" charset="0"/>
              </a:defRPr>
            </a:lvl1pPr>
          </a:lstStyle>
          <a:p>
            <a:pPr>
              <a:defRPr/>
            </a:pPr>
            <a:fld id="{62E9D7C8-3B2C-4C78-9604-167BBAEC03C4}" type="slidenum">
              <a:rPr lang="ar-SA"/>
              <a:pPr>
                <a:defRPr/>
              </a:pPr>
              <a:t>‹#›</a:t>
            </a:fld>
            <a:endParaRPr lang="en-US"/>
          </a:p>
        </p:txBody>
      </p:sp>
    </p:spTree>
    <p:extLst>
      <p:ext uri="{BB962C8B-B14F-4D97-AF65-F5344CB8AC3E}">
        <p14:creationId xmlns:p14="http://schemas.microsoft.com/office/powerpoint/2010/main" val="2232920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extLst>
          </p:cNvPr>
          <p:cNvSpPr>
            <a:spLocks noGrp="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3" name="Footer Placeholder 2">
            <a:extLst>
              <a:ext uri="{FF2B5EF4-FFF2-40B4-BE49-F238E27FC236}"/>
            </a:extLst>
          </p:cNvPr>
          <p:cNvSpPr>
            <a:spLocks noGrp="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4" name="Slide Number Placeholder 3">
            <a:extLst>
              <a:ext uri="{FF2B5EF4-FFF2-40B4-BE49-F238E27FC236}"/>
            </a:extLst>
          </p:cNvPr>
          <p:cNvSpPr>
            <a:spLocks noGrp="1"/>
          </p:cNvSpPr>
          <p:nvPr>
            <p:ph type="sldNum" sz="quarter" idx="12"/>
          </p:nvPr>
        </p:nvSpPr>
        <p:spPr/>
        <p:txBody>
          <a:bodyPr/>
          <a:lstStyle>
            <a:lvl1pPr>
              <a:defRPr>
                <a:latin typeface="Arial" panose="020B0604020202020204" pitchFamily="34" charset="0"/>
              </a:defRPr>
            </a:lvl1pPr>
          </a:lstStyle>
          <a:p>
            <a:pPr>
              <a:defRPr/>
            </a:pPr>
            <a:fld id="{DB2138A2-347D-4215-8006-B3AE329AD4C5}" type="slidenum">
              <a:rPr lang="ar-SA"/>
              <a:pPr>
                <a:defRPr/>
              </a:pPr>
              <a:t>‹#›</a:t>
            </a:fld>
            <a:endParaRPr lang="en-US"/>
          </a:p>
        </p:txBody>
      </p:sp>
    </p:spTree>
    <p:extLst>
      <p:ext uri="{BB962C8B-B14F-4D97-AF65-F5344CB8AC3E}">
        <p14:creationId xmlns:p14="http://schemas.microsoft.com/office/powerpoint/2010/main" val="3686133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extLst>
          </p:cNvPr>
          <p:cNvSpPr>
            <a:spLocks noGrp="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6" name="Footer Placeholder 5">
            <a:extLst>
              <a:ext uri="{FF2B5EF4-FFF2-40B4-BE49-F238E27FC236}"/>
            </a:extLst>
          </p:cNvPr>
          <p:cNvSpPr>
            <a:spLocks noGrp="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7" name="Slide Number Placeholder 6">
            <a:extLst>
              <a:ext uri="{FF2B5EF4-FFF2-40B4-BE49-F238E27FC236}"/>
            </a:extLst>
          </p:cNvPr>
          <p:cNvSpPr>
            <a:spLocks noGrp="1"/>
          </p:cNvSpPr>
          <p:nvPr>
            <p:ph type="sldNum" sz="quarter" idx="12"/>
          </p:nvPr>
        </p:nvSpPr>
        <p:spPr/>
        <p:txBody>
          <a:bodyPr/>
          <a:lstStyle>
            <a:lvl1pPr>
              <a:defRPr>
                <a:latin typeface="Arial" panose="020B0604020202020204" pitchFamily="34" charset="0"/>
              </a:defRPr>
            </a:lvl1pPr>
          </a:lstStyle>
          <a:p>
            <a:pPr>
              <a:defRPr/>
            </a:pPr>
            <a:fld id="{A4543943-F4C4-4242-8351-53596BFC8067}" type="slidenum">
              <a:rPr lang="ar-SA"/>
              <a:pPr>
                <a:defRPr/>
              </a:pPr>
              <a:t>‹#›</a:t>
            </a:fld>
            <a:endParaRPr lang="en-US"/>
          </a:p>
        </p:txBody>
      </p:sp>
    </p:spTree>
    <p:extLst>
      <p:ext uri="{BB962C8B-B14F-4D97-AF65-F5344CB8AC3E}">
        <p14:creationId xmlns:p14="http://schemas.microsoft.com/office/powerpoint/2010/main" val="2893205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extLst>
          </p:cNvPr>
          <p:cNvSpPr>
            <a:spLocks noGrp="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6" name="Footer Placeholder 5">
            <a:extLst>
              <a:ext uri="{FF2B5EF4-FFF2-40B4-BE49-F238E27FC236}"/>
            </a:extLst>
          </p:cNvPr>
          <p:cNvSpPr>
            <a:spLocks noGrp="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7" name="Slide Number Placeholder 6">
            <a:extLst>
              <a:ext uri="{FF2B5EF4-FFF2-40B4-BE49-F238E27FC236}"/>
            </a:extLst>
          </p:cNvPr>
          <p:cNvSpPr>
            <a:spLocks noGrp="1"/>
          </p:cNvSpPr>
          <p:nvPr>
            <p:ph type="sldNum" sz="quarter" idx="12"/>
          </p:nvPr>
        </p:nvSpPr>
        <p:spPr/>
        <p:txBody>
          <a:bodyPr/>
          <a:lstStyle>
            <a:lvl1pPr>
              <a:defRPr>
                <a:latin typeface="Arial" panose="020B0604020202020204" pitchFamily="34" charset="0"/>
              </a:defRPr>
            </a:lvl1pPr>
          </a:lstStyle>
          <a:p>
            <a:pPr>
              <a:defRPr/>
            </a:pPr>
            <a:fld id="{362C8565-A4C6-4E2C-9C39-31A55946775C}" type="slidenum">
              <a:rPr lang="ar-SA"/>
              <a:pPr>
                <a:defRPr/>
              </a:pPr>
              <a:t>‹#›</a:t>
            </a:fld>
            <a:endParaRPr lang="en-US"/>
          </a:p>
        </p:txBody>
      </p:sp>
    </p:spTree>
    <p:extLst>
      <p:ext uri="{BB962C8B-B14F-4D97-AF65-F5344CB8AC3E}">
        <p14:creationId xmlns:p14="http://schemas.microsoft.com/office/powerpoint/2010/main" val="1539790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a:extLst>
              <a:ext uri="{FF2B5EF4-FFF2-40B4-BE49-F238E27FC236}"/>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rgbClr val="000000"/>
                </a:solidFill>
                <a:latin typeface="Times New Roman" panose="02020603050405020304" pitchFamily="18" charset="0"/>
              </a:defRPr>
            </a:lvl1pPr>
          </a:lstStyle>
          <a:p>
            <a:pPr eaLnBrk="0" fontAlgn="base" hangingPunct="0">
              <a:spcBef>
                <a:spcPct val="0"/>
              </a:spcBef>
              <a:spcAft>
                <a:spcPct val="0"/>
              </a:spcAft>
              <a:defRPr/>
            </a:pPr>
            <a:endParaRPr lang="en-US">
              <a:cs typeface="Arial" panose="020B0604020202020204" pitchFamily="34" charset="0"/>
            </a:endParaRPr>
          </a:p>
        </p:txBody>
      </p:sp>
      <p:sp>
        <p:nvSpPr>
          <p:cNvPr id="1029" name="Rectangle 5">
            <a:extLst>
              <a:ext uri="{FF2B5EF4-FFF2-40B4-BE49-F238E27FC236}"/>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Times New Roman" panose="02020603050405020304" pitchFamily="18" charset="0"/>
              </a:defRPr>
            </a:lvl1pPr>
          </a:lstStyle>
          <a:p>
            <a:pPr eaLnBrk="0" fontAlgn="base" hangingPunct="0">
              <a:spcBef>
                <a:spcPct val="0"/>
              </a:spcBef>
              <a:spcAft>
                <a:spcPct val="0"/>
              </a:spcAft>
              <a:defRPr/>
            </a:pPr>
            <a:endParaRPr lang="en-US">
              <a:cs typeface="Arial" panose="020B0604020202020204" pitchFamily="34" charset="0"/>
            </a:endParaRPr>
          </a:p>
        </p:txBody>
      </p:sp>
      <p:sp>
        <p:nvSpPr>
          <p:cNvPr id="1030" name="Rectangle 6">
            <a:extLst>
              <a:ext uri="{FF2B5EF4-FFF2-40B4-BE49-F238E27FC236}"/>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Times New Roman" panose="02020603050405020304" pitchFamily="18" charset="0"/>
                <a:cs typeface="Times New Roman" panose="02020603050405020304" pitchFamily="18" charset="0"/>
              </a:defRPr>
            </a:lvl1pPr>
          </a:lstStyle>
          <a:p>
            <a:pPr eaLnBrk="0" fontAlgn="base" hangingPunct="0">
              <a:spcBef>
                <a:spcPct val="0"/>
              </a:spcBef>
              <a:spcAft>
                <a:spcPct val="0"/>
              </a:spcAft>
              <a:defRPr/>
            </a:pPr>
            <a:fld id="{14DF4413-9B4C-4F61-8CBC-4AC4C1789FF4}" type="slidenum">
              <a:rPr lang="ar-SA"/>
              <a:pPr eaLnBrk="0" fontAlgn="base" hangingPunct="0">
                <a:spcBef>
                  <a:spcPct val="0"/>
                </a:spcBef>
                <a:spcAft>
                  <a:spcPct val="0"/>
                </a:spcAft>
                <a:defRPr/>
              </a:pPr>
              <a:t>‹#›</a:t>
            </a:fld>
            <a:endParaRPr lang="en-US"/>
          </a:p>
        </p:txBody>
      </p:sp>
    </p:spTree>
    <p:extLst>
      <p:ext uri="{BB962C8B-B14F-4D97-AF65-F5344CB8AC3E}">
        <p14:creationId xmlns:p14="http://schemas.microsoft.com/office/powerpoint/2010/main" val="2924992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a:extLst>
              <a:ext uri="{FF2B5EF4-FFF2-40B4-BE49-F238E27FC236}"/>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cs typeface="Arial" pitchFamily="34" charset="0"/>
              </a:defRPr>
            </a:lvl1pPr>
          </a:lstStyle>
          <a:p>
            <a:pPr fontAlgn="base">
              <a:spcBef>
                <a:spcPct val="0"/>
              </a:spcBef>
              <a:spcAft>
                <a:spcPct val="0"/>
              </a:spcAft>
              <a:defRPr/>
            </a:pPr>
            <a:endParaRPr lang="en-US">
              <a:solidFill>
                <a:srgbClr val="000000"/>
              </a:solidFill>
            </a:endParaRPr>
          </a:p>
        </p:txBody>
      </p:sp>
      <p:sp>
        <p:nvSpPr>
          <p:cNvPr id="1029" name="Rectangle 5">
            <a:extLst>
              <a:ext uri="{FF2B5EF4-FFF2-40B4-BE49-F238E27FC236}"/>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cs typeface="Arial" pitchFamily="34" charset="0"/>
              </a:defRPr>
            </a:lvl1pPr>
          </a:lstStyle>
          <a:p>
            <a:pPr fontAlgn="base">
              <a:spcBef>
                <a:spcPct val="0"/>
              </a:spcBef>
              <a:spcAft>
                <a:spcPct val="0"/>
              </a:spcAft>
              <a:defRPr/>
            </a:pPr>
            <a:endParaRPr lang="en-US">
              <a:solidFill>
                <a:srgbClr val="000000"/>
              </a:solidFill>
            </a:endParaRPr>
          </a:p>
        </p:txBody>
      </p:sp>
      <p:sp>
        <p:nvSpPr>
          <p:cNvPr id="1030" name="Rectangle 6">
            <a:extLst>
              <a:ext uri="{FF2B5EF4-FFF2-40B4-BE49-F238E27FC236}"/>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165BAA8C-6EE6-49B1-80AB-AD808619492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5552433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vmlDrawing" Target="../drawings/vmlDrawing2.vml"/><Relationship Id="rId5" Type="http://schemas.openxmlformats.org/officeDocument/2006/relationships/image" Target="../media/image19.png"/><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0"/>
          </a:blip>
          <a:srcRect/>
          <a:tile tx="0" ty="0" sx="100000" sy="100000" flip="none" algn="tl"/>
        </a:blip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2208213" y="549275"/>
            <a:ext cx="7772400" cy="1143000"/>
          </a:xfrm>
        </p:spPr>
        <p:txBody>
          <a:bodyPr/>
          <a:lstStyle/>
          <a:p>
            <a:endParaRPr lang="en-US" altLang="en-US" smtClean="0"/>
          </a:p>
        </p:txBody>
      </p:sp>
      <p:sp>
        <p:nvSpPr>
          <p:cNvPr id="166915" name="Rectangle 3"/>
          <p:cNvSpPr>
            <a:spLocks noGrp="1" noChangeArrowheads="1"/>
          </p:cNvSpPr>
          <p:nvPr>
            <p:ph type="body" idx="1"/>
          </p:nvPr>
        </p:nvSpPr>
        <p:spPr>
          <a:xfrm>
            <a:off x="2279650" y="1484314"/>
            <a:ext cx="7772400" cy="3087687"/>
          </a:xfrm>
        </p:spPr>
        <p:txBody>
          <a:bodyPr/>
          <a:lstStyle/>
          <a:p>
            <a:endParaRPr lang="en-US" altLang="en-US" smtClean="0"/>
          </a:p>
        </p:txBody>
      </p:sp>
      <p:sp>
        <p:nvSpPr>
          <p:cNvPr id="166916" name="WordArt 4"/>
          <p:cNvSpPr>
            <a:spLocks noChangeArrowheads="1" noChangeShapeType="1" noTextEdit="1"/>
          </p:cNvSpPr>
          <p:nvPr/>
        </p:nvSpPr>
        <p:spPr bwMode="auto">
          <a:xfrm>
            <a:off x="2135188" y="1844675"/>
            <a:ext cx="7848600" cy="29527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a:gradFill rotWithShape="1">
                  <a:gsLst>
                    <a:gs pos="0">
                      <a:srgbClr val="808000"/>
                    </a:gs>
                    <a:gs pos="50000">
                      <a:srgbClr val="3B3B00"/>
                    </a:gs>
                    <a:gs pos="100000">
                      <a:srgbClr val="808000"/>
                    </a:gs>
                  </a:gsLst>
                  <a:lin ang="5400000" scaled="1"/>
                </a:gradFill>
                <a:effectLst>
                  <a:outerShdw dist="35921" dir="2700000" algn="ctr" rotWithShape="0">
                    <a:srgbClr val="C0C0C0">
                      <a:alpha val="79999"/>
                    </a:srgbClr>
                  </a:outerShdw>
                </a:effectLst>
                <a:latin typeface="Impact" panose="020B0806030902050204" pitchFamily="34" charset="0"/>
                <a:cs typeface="Arial" panose="020B0604020202020204" pitchFamily="34" charset="0"/>
              </a:rPr>
              <a:t>Camel &amp; Chicken</a:t>
            </a:r>
          </a:p>
          <a:p>
            <a:pPr algn="ctr" eaLnBrk="0" fontAlgn="base" hangingPunct="0">
              <a:spcBef>
                <a:spcPct val="0"/>
              </a:spcBef>
              <a:spcAft>
                <a:spcPct val="0"/>
              </a:spcAft>
            </a:pPr>
            <a:r>
              <a:rPr lang="en-US" sz="3600" b="1" kern="10">
                <a:gradFill rotWithShape="1">
                  <a:gsLst>
                    <a:gs pos="0">
                      <a:srgbClr val="808000"/>
                    </a:gs>
                    <a:gs pos="50000">
                      <a:srgbClr val="3B3B00"/>
                    </a:gs>
                    <a:gs pos="100000">
                      <a:srgbClr val="808000"/>
                    </a:gs>
                  </a:gsLst>
                  <a:lin ang="5400000" scaled="1"/>
                </a:gradFill>
                <a:effectLst>
                  <a:outerShdw dist="35921" dir="2700000" algn="ctr" rotWithShape="0">
                    <a:srgbClr val="C0C0C0">
                      <a:alpha val="79999"/>
                    </a:srgbClr>
                  </a:outerShdw>
                </a:effectLst>
                <a:latin typeface="Impact" panose="020B0806030902050204" pitchFamily="34" charset="0"/>
                <a:cs typeface="Arial" panose="020B0604020202020204" pitchFamily="34" charset="0"/>
              </a:rPr>
              <a:t> Ab</a:t>
            </a:r>
          </a:p>
        </p:txBody>
      </p:sp>
    </p:spTree>
    <p:extLst>
      <p:ext uri="{BB962C8B-B14F-4D97-AF65-F5344CB8AC3E}">
        <p14:creationId xmlns:p14="http://schemas.microsoft.com/office/powerpoint/2010/main" val="2867528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226" name="Group 2"/>
          <p:cNvGrpSpPr>
            <a:grpSpLocks/>
          </p:cNvGrpSpPr>
          <p:nvPr/>
        </p:nvGrpSpPr>
        <p:grpSpPr bwMode="auto">
          <a:xfrm>
            <a:off x="1611314" y="787400"/>
            <a:ext cx="5551487" cy="5080000"/>
            <a:chOff x="55" y="496"/>
            <a:chExt cx="3497" cy="3200"/>
          </a:xfrm>
        </p:grpSpPr>
        <p:pic>
          <p:nvPicPr>
            <p:cNvPr id="180241" name="Picture 3" descr="3_8 center pic modifi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 y="496"/>
              <a:ext cx="2400" cy="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42" name="Text Box 4"/>
            <p:cNvSpPr txBox="1">
              <a:spLocks noChangeArrowheads="1"/>
            </p:cNvSpPr>
            <p:nvPr/>
          </p:nvSpPr>
          <p:spPr bwMode="auto">
            <a:xfrm>
              <a:off x="55" y="1546"/>
              <a:ext cx="1073" cy="1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endParaRPr lang="en-US" altLang="en-US" sz="2400">
                <a:solidFill>
                  <a:srgbClr val="000000"/>
                </a:solidFill>
                <a:latin typeface="Times New Roman" panose="02020603050405020304" pitchFamily="18" charset="0"/>
              </a:endParaRPr>
            </a:p>
            <a:p>
              <a:pPr fontAlgn="base">
                <a:spcBef>
                  <a:spcPct val="50000"/>
                </a:spcBef>
                <a:spcAft>
                  <a:spcPct val="0"/>
                </a:spcAft>
                <a:buFontTx/>
                <a:buNone/>
              </a:pPr>
              <a:r>
                <a:rPr lang="en-US" altLang="en-US" sz="2400">
                  <a:solidFill>
                    <a:srgbClr val="FF0000"/>
                  </a:solidFill>
                  <a:latin typeface="Calibri" panose="020F0502020204030204" pitchFamily="34" charset="0"/>
                </a:rPr>
                <a:t>This antigen is a protein.</a:t>
              </a:r>
            </a:p>
            <a:p>
              <a:pPr fontAlgn="base">
                <a:spcBef>
                  <a:spcPct val="50000"/>
                </a:spcBef>
                <a:spcAft>
                  <a:spcPct val="0"/>
                </a:spcAft>
                <a:buFontTx/>
                <a:buNone/>
              </a:pPr>
              <a:endParaRPr lang="en-US" altLang="en-US" sz="2400">
                <a:solidFill>
                  <a:srgbClr val="000000"/>
                </a:solidFill>
                <a:latin typeface="Times New Roman" panose="02020603050405020304" pitchFamily="18" charset="0"/>
              </a:endParaRPr>
            </a:p>
          </p:txBody>
        </p:sp>
        <p:sp>
          <p:nvSpPr>
            <p:cNvPr id="180243" name="Line 5"/>
            <p:cNvSpPr>
              <a:spLocks noChangeShapeType="1"/>
            </p:cNvSpPr>
            <p:nvPr/>
          </p:nvSpPr>
          <p:spPr bwMode="auto">
            <a:xfrm flipV="1">
              <a:off x="1008" y="2215"/>
              <a:ext cx="336"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a:solidFill>
                  <a:srgbClr val="000000"/>
                </a:solidFill>
              </a:endParaRPr>
            </a:p>
          </p:txBody>
        </p:sp>
      </p:grpSp>
      <p:sp>
        <p:nvSpPr>
          <p:cNvPr id="180227" name="Text Box 6"/>
          <p:cNvSpPr txBox="1">
            <a:spLocks noChangeArrowheads="1"/>
          </p:cNvSpPr>
          <p:nvPr/>
        </p:nvSpPr>
        <p:spPr bwMode="auto">
          <a:xfrm>
            <a:off x="5715000" y="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2400" b="1">
                <a:solidFill>
                  <a:srgbClr val="000000"/>
                </a:solidFill>
                <a:latin typeface="Times New Roman" panose="02020603050405020304" pitchFamily="18" charset="0"/>
              </a:rPr>
              <a:t>Epitope = antigenic determinant</a:t>
            </a:r>
          </a:p>
        </p:txBody>
      </p:sp>
      <p:sp>
        <p:nvSpPr>
          <p:cNvPr id="160775" name="Text Box 7"/>
          <p:cNvSpPr txBox="1">
            <a:spLocks noChangeArrowheads="1"/>
          </p:cNvSpPr>
          <p:nvPr/>
        </p:nvSpPr>
        <p:spPr bwMode="auto">
          <a:xfrm>
            <a:off x="6819900" y="549275"/>
            <a:ext cx="3733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fontAlgn="base">
              <a:spcBef>
                <a:spcPct val="50000"/>
              </a:spcBef>
              <a:spcAft>
                <a:spcPct val="0"/>
              </a:spcAft>
              <a:buFontTx/>
              <a:buNone/>
            </a:pPr>
            <a:r>
              <a:rPr lang="en-US" altLang="en-US" sz="2000">
                <a:solidFill>
                  <a:srgbClr val="000000"/>
                </a:solidFill>
                <a:latin typeface="Calibri" panose="020F0502020204030204" pitchFamily="34" charset="0"/>
              </a:rPr>
              <a:t>Peptides, and other small molecules, will usually not induce an immune response.  Thus, although the antibody recognizes and binds a small part of a big molecule, the isolated small part of the molecule cannot induce an immune response.</a:t>
            </a:r>
          </a:p>
        </p:txBody>
      </p:sp>
      <p:sp>
        <p:nvSpPr>
          <p:cNvPr id="160776" name="Text Box 8"/>
          <p:cNvSpPr txBox="1">
            <a:spLocks noChangeArrowheads="1"/>
          </p:cNvSpPr>
          <p:nvPr/>
        </p:nvSpPr>
        <p:spPr bwMode="auto">
          <a:xfrm>
            <a:off x="5962650" y="3821114"/>
            <a:ext cx="4705350" cy="2954337"/>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2400">
                <a:solidFill>
                  <a:srgbClr val="000000"/>
                </a:solidFill>
                <a:latin typeface="Calibri" panose="020F0502020204030204" pitchFamily="34" charset="0"/>
              </a:rPr>
              <a:t>An </a:t>
            </a:r>
            <a:r>
              <a:rPr lang="en-US" altLang="en-US" sz="2400" u="sng">
                <a:solidFill>
                  <a:srgbClr val="000000"/>
                </a:solidFill>
                <a:latin typeface="Calibri" panose="020F0502020204030204" pitchFamily="34" charset="0"/>
              </a:rPr>
              <a:t>antigen is the whole molecule (or cell) bound by the antibody</a:t>
            </a:r>
            <a:r>
              <a:rPr lang="en-US" altLang="en-US" sz="2400">
                <a:solidFill>
                  <a:srgbClr val="000000"/>
                </a:solidFill>
                <a:latin typeface="Calibri" panose="020F0502020204030204" pitchFamily="34" charset="0"/>
              </a:rPr>
              <a:t>.  Also, the antigen could be an isolated epitope.  </a:t>
            </a:r>
            <a:r>
              <a:rPr lang="en-US" altLang="en-US" sz="2400" u="sng">
                <a:solidFill>
                  <a:srgbClr val="0000FF"/>
                </a:solidFill>
                <a:latin typeface="Calibri" panose="020F0502020204030204" pitchFamily="34" charset="0"/>
              </a:rPr>
              <a:t>Immunogens</a:t>
            </a:r>
            <a:r>
              <a:rPr lang="en-US" altLang="en-US" sz="2400" u="sng">
                <a:solidFill>
                  <a:srgbClr val="000000"/>
                </a:solidFill>
                <a:latin typeface="Calibri" panose="020F0502020204030204" pitchFamily="34" charset="0"/>
              </a:rPr>
              <a:t> induce immune response</a:t>
            </a:r>
            <a:r>
              <a:rPr lang="en-US" altLang="en-US" sz="2400">
                <a:solidFill>
                  <a:srgbClr val="000000"/>
                </a:solidFill>
                <a:latin typeface="Calibri" panose="020F0502020204030204" pitchFamily="34" charset="0"/>
              </a:rPr>
              <a:t> and are the target of the induced response (i.e.,  bound by antibody).  Immunogens are antigens but not all antigens are immunogens.</a:t>
            </a:r>
          </a:p>
        </p:txBody>
      </p:sp>
      <p:sp>
        <p:nvSpPr>
          <p:cNvPr id="180230" name="Text Box 9"/>
          <p:cNvSpPr txBox="1">
            <a:spLocks noChangeArrowheads="1"/>
          </p:cNvSpPr>
          <p:nvPr/>
        </p:nvSpPr>
        <p:spPr bwMode="auto">
          <a:xfrm>
            <a:off x="1524000" y="152401"/>
            <a:ext cx="27432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2800">
                <a:solidFill>
                  <a:srgbClr val="000000"/>
                </a:solidFill>
                <a:latin typeface="Calibri" panose="020F0502020204030204" pitchFamily="34" charset="0"/>
              </a:rPr>
              <a:t>Antibodies contact </a:t>
            </a:r>
            <a:r>
              <a:rPr lang="en-US" altLang="en-US" sz="2800" b="1">
                <a:solidFill>
                  <a:srgbClr val="000000"/>
                </a:solidFill>
                <a:latin typeface="Calibri" panose="020F0502020204030204" pitchFamily="34" charset="0"/>
              </a:rPr>
              <a:t>epitopes</a:t>
            </a:r>
            <a:r>
              <a:rPr lang="en-US" altLang="en-US" sz="2800">
                <a:solidFill>
                  <a:srgbClr val="000000"/>
                </a:solidFill>
                <a:latin typeface="Calibri" panose="020F0502020204030204" pitchFamily="34" charset="0"/>
              </a:rPr>
              <a:t> or </a:t>
            </a:r>
            <a:r>
              <a:rPr lang="en-US" altLang="en-US" sz="2800" b="1">
                <a:solidFill>
                  <a:srgbClr val="000000"/>
                </a:solidFill>
                <a:latin typeface="Calibri" panose="020F0502020204030204" pitchFamily="34" charset="0"/>
              </a:rPr>
              <a:t>antigenic determinants</a:t>
            </a:r>
          </a:p>
        </p:txBody>
      </p:sp>
      <p:sp>
        <p:nvSpPr>
          <p:cNvPr id="180231" name="Text Box 10"/>
          <p:cNvSpPr txBox="1">
            <a:spLocks noChangeArrowheads="1"/>
          </p:cNvSpPr>
          <p:nvPr/>
        </p:nvSpPr>
        <p:spPr bwMode="auto">
          <a:xfrm>
            <a:off x="1600200" y="5229225"/>
            <a:ext cx="3200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2400">
                <a:solidFill>
                  <a:srgbClr val="000000"/>
                </a:solidFill>
                <a:latin typeface="Times New Roman" panose="02020603050405020304" pitchFamily="18" charset="0"/>
              </a:rPr>
              <a:t>*</a:t>
            </a:r>
            <a:r>
              <a:rPr lang="en-US" altLang="en-US" sz="2400">
                <a:solidFill>
                  <a:srgbClr val="00B050"/>
                </a:solidFill>
                <a:latin typeface="Calibri" panose="020F0502020204030204" pitchFamily="34" charset="0"/>
              </a:rPr>
              <a:t>The epitope is small (~6 amino acids or ~6 sugars) or a small part of a larger antigen.</a:t>
            </a:r>
          </a:p>
        </p:txBody>
      </p:sp>
      <p:grpSp>
        <p:nvGrpSpPr>
          <p:cNvPr id="3" name="Group 11"/>
          <p:cNvGrpSpPr>
            <a:grpSpLocks/>
          </p:cNvGrpSpPr>
          <p:nvPr/>
        </p:nvGrpSpPr>
        <p:grpSpPr bwMode="auto">
          <a:xfrm>
            <a:off x="1600201" y="3657600"/>
            <a:ext cx="3813175" cy="1536700"/>
            <a:chOff x="48" y="2304"/>
            <a:chExt cx="2402" cy="968"/>
          </a:xfrm>
        </p:grpSpPr>
        <p:grpSp>
          <p:nvGrpSpPr>
            <p:cNvPr id="180234" name="Group 12"/>
            <p:cNvGrpSpPr>
              <a:grpSpLocks/>
            </p:cNvGrpSpPr>
            <p:nvPr/>
          </p:nvGrpSpPr>
          <p:grpSpPr bwMode="auto">
            <a:xfrm>
              <a:off x="48" y="2304"/>
              <a:ext cx="2402" cy="968"/>
              <a:chOff x="48" y="2304"/>
              <a:chExt cx="2402" cy="968"/>
            </a:xfrm>
          </p:grpSpPr>
          <p:sp>
            <p:nvSpPr>
              <p:cNvPr id="180237" name="Freeform 13"/>
              <p:cNvSpPr>
                <a:spLocks/>
              </p:cNvSpPr>
              <p:nvPr/>
            </p:nvSpPr>
            <p:spPr bwMode="auto">
              <a:xfrm>
                <a:off x="2124" y="2414"/>
                <a:ext cx="98" cy="233"/>
              </a:xfrm>
              <a:custGeom>
                <a:avLst/>
                <a:gdLst>
                  <a:gd name="T0" fmla="*/ 0 w 98"/>
                  <a:gd name="T1" fmla="*/ 0 h 160"/>
                  <a:gd name="T2" fmla="*/ 61 w 98"/>
                  <a:gd name="T3" fmla="*/ 18 h 160"/>
                  <a:gd name="T4" fmla="*/ 98 w 98"/>
                  <a:gd name="T5" fmla="*/ 100 h 160"/>
                  <a:gd name="T6" fmla="*/ 62 w 98"/>
                  <a:gd name="T7" fmla="*/ 160 h 160"/>
                  <a:gd name="T8" fmla="*/ 0 60000 65536"/>
                  <a:gd name="T9" fmla="*/ 0 60000 65536"/>
                  <a:gd name="T10" fmla="*/ 0 60000 65536"/>
                  <a:gd name="T11" fmla="*/ 0 60000 65536"/>
                  <a:gd name="T12" fmla="*/ 0 w 98"/>
                  <a:gd name="T13" fmla="*/ 0 h 160"/>
                  <a:gd name="T14" fmla="*/ 98 w 98"/>
                  <a:gd name="T15" fmla="*/ 160 h 160"/>
                </a:gdLst>
                <a:ahLst/>
                <a:cxnLst>
                  <a:cxn ang="T8">
                    <a:pos x="T0" y="T1"/>
                  </a:cxn>
                  <a:cxn ang="T9">
                    <a:pos x="T2" y="T3"/>
                  </a:cxn>
                  <a:cxn ang="T10">
                    <a:pos x="T4" y="T5"/>
                  </a:cxn>
                  <a:cxn ang="T11">
                    <a:pos x="T6" y="T7"/>
                  </a:cxn>
                </a:cxnLst>
                <a:rect l="T12" t="T13" r="T14" b="T15"/>
                <a:pathLst>
                  <a:path w="98" h="160">
                    <a:moveTo>
                      <a:pt x="0" y="0"/>
                    </a:moveTo>
                    <a:lnTo>
                      <a:pt x="61" y="18"/>
                    </a:lnTo>
                    <a:cubicBezTo>
                      <a:pt x="77" y="35"/>
                      <a:pt x="98" y="76"/>
                      <a:pt x="98" y="100"/>
                    </a:cubicBezTo>
                    <a:cubicBezTo>
                      <a:pt x="98" y="124"/>
                      <a:pt x="69" y="148"/>
                      <a:pt x="62" y="160"/>
                    </a:cubicBezTo>
                  </a:path>
                </a:pathLst>
              </a:cu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eaLnBrk="0" fontAlgn="base" hangingPunct="0">
                  <a:spcBef>
                    <a:spcPct val="0"/>
                  </a:spcBef>
                  <a:spcAft>
                    <a:spcPct val="0"/>
                  </a:spcAft>
                </a:pPr>
                <a:endParaRPr lang="en-US">
                  <a:solidFill>
                    <a:srgbClr val="000000"/>
                  </a:solidFill>
                </a:endParaRPr>
              </a:p>
            </p:txBody>
          </p:sp>
          <p:sp>
            <p:nvSpPr>
              <p:cNvPr id="180238" name="Freeform 14"/>
              <p:cNvSpPr>
                <a:spLocks/>
              </p:cNvSpPr>
              <p:nvPr/>
            </p:nvSpPr>
            <p:spPr bwMode="auto">
              <a:xfrm>
                <a:off x="2352" y="2304"/>
                <a:ext cx="98" cy="233"/>
              </a:xfrm>
              <a:custGeom>
                <a:avLst/>
                <a:gdLst>
                  <a:gd name="T0" fmla="*/ 0 w 98"/>
                  <a:gd name="T1" fmla="*/ 0 h 160"/>
                  <a:gd name="T2" fmla="*/ 61 w 98"/>
                  <a:gd name="T3" fmla="*/ 18 h 160"/>
                  <a:gd name="T4" fmla="*/ 98 w 98"/>
                  <a:gd name="T5" fmla="*/ 100 h 160"/>
                  <a:gd name="T6" fmla="*/ 62 w 98"/>
                  <a:gd name="T7" fmla="*/ 160 h 160"/>
                  <a:gd name="T8" fmla="*/ 0 60000 65536"/>
                  <a:gd name="T9" fmla="*/ 0 60000 65536"/>
                  <a:gd name="T10" fmla="*/ 0 60000 65536"/>
                  <a:gd name="T11" fmla="*/ 0 60000 65536"/>
                  <a:gd name="T12" fmla="*/ 0 w 98"/>
                  <a:gd name="T13" fmla="*/ 0 h 160"/>
                  <a:gd name="T14" fmla="*/ 98 w 98"/>
                  <a:gd name="T15" fmla="*/ 160 h 160"/>
                </a:gdLst>
                <a:ahLst/>
                <a:cxnLst>
                  <a:cxn ang="T8">
                    <a:pos x="T0" y="T1"/>
                  </a:cxn>
                  <a:cxn ang="T9">
                    <a:pos x="T2" y="T3"/>
                  </a:cxn>
                  <a:cxn ang="T10">
                    <a:pos x="T4" y="T5"/>
                  </a:cxn>
                  <a:cxn ang="T11">
                    <a:pos x="T6" y="T7"/>
                  </a:cxn>
                </a:cxnLst>
                <a:rect l="T12" t="T13" r="T14" b="T15"/>
                <a:pathLst>
                  <a:path w="98" h="160">
                    <a:moveTo>
                      <a:pt x="0" y="0"/>
                    </a:moveTo>
                    <a:lnTo>
                      <a:pt x="61" y="18"/>
                    </a:lnTo>
                    <a:cubicBezTo>
                      <a:pt x="77" y="35"/>
                      <a:pt x="98" y="76"/>
                      <a:pt x="98" y="100"/>
                    </a:cubicBezTo>
                    <a:cubicBezTo>
                      <a:pt x="98" y="124"/>
                      <a:pt x="69" y="148"/>
                      <a:pt x="62" y="160"/>
                    </a:cubicBezTo>
                  </a:path>
                </a:pathLst>
              </a:cu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eaLnBrk="0" fontAlgn="base" hangingPunct="0">
                  <a:spcBef>
                    <a:spcPct val="0"/>
                  </a:spcBef>
                  <a:spcAft>
                    <a:spcPct val="0"/>
                  </a:spcAft>
                </a:pPr>
                <a:endParaRPr lang="en-US">
                  <a:solidFill>
                    <a:srgbClr val="000000"/>
                  </a:solidFill>
                </a:endParaRPr>
              </a:p>
            </p:txBody>
          </p:sp>
          <p:sp>
            <p:nvSpPr>
              <p:cNvPr id="180239" name="Text Box 15"/>
              <p:cNvSpPr txBox="1">
                <a:spLocks noChangeArrowheads="1"/>
              </p:cNvSpPr>
              <p:nvPr/>
            </p:nvSpPr>
            <p:spPr bwMode="auto">
              <a:xfrm>
                <a:off x="48" y="2516"/>
                <a:ext cx="1946"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2400">
                    <a:solidFill>
                      <a:srgbClr val="000000"/>
                    </a:solidFill>
                    <a:latin typeface="Calibri" panose="020F0502020204030204" pitchFamily="34" charset="0"/>
                  </a:rPr>
                  <a:t>This part of the protein is the epitope for this antibody.</a:t>
                </a:r>
              </a:p>
            </p:txBody>
          </p:sp>
          <p:sp>
            <p:nvSpPr>
              <p:cNvPr id="180240" name="Freeform 16"/>
              <p:cNvSpPr>
                <a:spLocks/>
              </p:cNvSpPr>
              <p:nvPr/>
            </p:nvSpPr>
            <p:spPr bwMode="auto">
              <a:xfrm>
                <a:off x="1128" y="2448"/>
                <a:ext cx="1080" cy="233"/>
              </a:xfrm>
              <a:custGeom>
                <a:avLst/>
                <a:gdLst>
                  <a:gd name="T0" fmla="*/ 0 w 1080"/>
                  <a:gd name="T1" fmla="*/ 488 h 544"/>
                  <a:gd name="T2" fmla="*/ 0 w 1080"/>
                  <a:gd name="T3" fmla="*/ 544 h 544"/>
                  <a:gd name="T4" fmla="*/ 576 w 1080"/>
                  <a:gd name="T5" fmla="*/ 544 h 544"/>
                  <a:gd name="T6" fmla="*/ 800 w 1080"/>
                  <a:gd name="T7" fmla="*/ 208 h 544"/>
                  <a:gd name="T8" fmla="*/ 1080 w 1080"/>
                  <a:gd name="T9" fmla="*/ 0 h 544"/>
                  <a:gd name="T10" fmla="*/ 0 60000 65536"/>
                  <a:gd name="T11" fmla="*/ 0 60000 65536"/>
                  <a:gd name="T12" fmla="*/ 0 60000 65536"/>
                  <a:gd name="T13" fmla="*/ 0 60000 65536"/>
                  <a:gd name="T14" fmla="*/ 0 60000 65536"/>
                  <a:gd name="T15" fmla="*/ 0 w 1080"/>
                  <a:gd name="T16" fmla="*/ 0 h 544"/>
                  <a:gd name="T17" fmla="*/ 1080 w 1080"/>
                  <a:gd name="T18" fmla="*/ 544 h 544"/>
                </a:gdLst>
                <a:ahLst/>
                <a:cxnLst>
                  <a:cxn ang="T10">
                    <a:pos x="T0" y="T1"/>
                  </a:cxn>
                  <a:cxn ang="T11">
                    <a:pos x="T2" y="T3"/>
                  </a:cxn>
                  <a:cxn ang="T12">
                    <a:pos x="T4" y="T5"/>
                  </a:cxn>
                  <a:cxn ang="T13">
                    <a:pos x="T6" y="T7"/>
                  </a:cxn>
                  <a:cxn ang="T14">
                    <a:pos x="T8" y="T9"/>
                  </a:cxn>
                </a:cxnLst>
                <a:rect l="T15" t="T16" r="T17" b="T18"/>
                <a:pathLst>
                  <a:path w="1080" h="544">
                    <a:moveTo>
                      <a:pt x="0" y="488"/>
                    </a:moveTo>
                    <a:lnTo>
                      <a:pt x="0" y="544"/>
                    </a:lnTo>
                    <a:lnTo>
                      <a:pt x="576" y="544"/>
                    </a:lnTo>
                    <a:cubicBezTo>
                      <a:pt x="709" y="488"/>
                      <a:pt x="716" y="299"/>
                      <a:pt x="800" y="208"/>
                    </a:cubicBezTo>
                    <a:cubicBezTo>
                      <a:pt x="884" y="117"/>
                      <a:pt x="1022" y="43"/>
                      <a:pt x="1080" y="0"/>
                    </a:cubicBezTo>
                  </a:path>
                </a:pathLst>
              </a:custGeom>
              <a:noFill/>
              <a:ln w="25400">
                <a:solidFill>
                  <a:srgbClr val="FF9900"/>
                </a:solidFill>
                <a:round/>
                <a:headEnd/>
                <a:tailEnd type="triangle" w="med" len="med"/>
              </a:ln>
              <a:extLst>
                <a:ext uri="{909E8E84-426E-40DD-AFC4-6F175D3DCCD1}">
                  <a14:hiddenFill xmlns:a14="http://schemas.microsoft.com/office/drawing/2010/main">
                    <a:solidFill>
                      <a:srgbClr val="FFFFFF"/>
                    </a:solidFill>
                  </a14:hiddenFill>
                </a:ext>
              </a:extLst>
            </p:spPr>
            <p:txBody>
              <a:bodyPr>
                <a:spAutoFit/>
              </a:bodyPr>
              <a:lstStyle/>
              <a:p>
                <a:pPr eaLnBrk="0" fontAlgn="base" hangingPunct="0">
                  <a:spcBef>
                    <a:spcPct val="0"/>
                  </a:spcBef>
                  <a:spcAft>
                    <a:spcPct val="0"/>
                  </a:spcAft>
                </a:pPr>
                <a:endParaRPr lang="en-US">
                  <a:solidFill>
                    <a:srgbClr val="000000"/>
                  </a:solidFill>
                </a:endParaRPr>
              </a:p>
            </p:txBody>
          </p:sp>
        </p:grpSp>
        <p:sp>
          <p:nvSpPr>
            <p:cNvPr id="180235" name="Freeform 17"/>
            <p:cNvSpPr>
              <a:spLocks/>
            </p:cNvSpPr>
            <p:nvPr/>
          </p:nvSpPr>
          <p:spPr bwMode="auto">
            <a:xfrm>
              <a:off x="672" y="2832"/>
              <a:ext cx="1392" cy="233"/>
            </a:xfrm>
            <a:custGeom>
              <a:avLst/>
              <a:gdLst>
                <a:gd name="T0" fmla="*/ 0 w 1392"/>
                <a:gd name="T1" fmla="*/ 328 h 400"/>
                <a:gd name="T2" fmla="*/ 0 w 1392"/>
                <a:gd name="T3" fmla="*/ 400 h 400"/>
                <a:gd name="T4" fmla="*/ 672 w 1392"/>
                <a:gd name="T5" fmla="*/ 400 h 400"/>
                <a:gd name="T6" fmla="*/ 1072 w 1392"/>
                <a:gd name="T7" fmla="*/ 264 h 400"/>
                <a:gd name="T8" fmla="*/ 1392 w 1392"/>
                <a:gd name="T9" fmla="*/ 0 h 400"/>
                <a:gd name="T10" fmla="*/ 0 60000 65536"/>
                <a:gd name="T11" fmla="*/ 0 60000 65536"/>
                <a:gd name="T12" fmla="*/ 0 60000 65536"/>
                <a:gd name="T13" fmla="*/ 0 60000 65536"/>
                <a:gd name="T14" fmla="*/ 0 60000 65536"/>
                <a:gd name="T15" fmla="*/ 0 w 1392"/>
                <a:gd name="T16" fmla="*/ 0 h 400"/>
                <a:gd name="T17" fmla="*/ 1392 w 1392"/>
                <a:gd name="T18" fmla="*/ 400 h 400"/>
              </a:gdLst>
              <a:ahLst/>
              <a:cxnLst>
                <a:cxn ang="T10">
                  <a:pos x="T0" y="T1"/>
                </a:cxn>
                <a:cxn ang="T11">
                  <a:pos x="T2" y="T3"/>
                </a:cxn>
                <a:cxn ang="T12">
                  <a:pos x="T4" y="T5"/>
                </a:cxn>
                <a:cxn ang="T13">
                  <a:pos x="T6" y="T7"/>
                </a:cxn>
                <a:cxn ang="T14">
                  <a:pos x="T8" y="T9"/>
                </a:cxn>
              </a:cxnLst>
              <a:rect l="T15" t="T16" r="T17" b="T18"/>
              <a:pathLst>
                <a:path w="1392" h="400">
                  <a:moveTo>
                    <a:pt x="0" y="328"/>
                  </a:moveTo>
                  <a:lnTo>
                    <a:pt x="0" y="400"/>
                  </a:lnTo>
                  <a:lnTo>
                    <a:pt x="672" y="400"/>
                  </a:lnTo>
                  <a:cubicBezTo>
                    <a:pt x="851" y="377"/>
                    <a:pt x="952" y="331"/>
                    <a:pt x="1072" y="264"/>
                  </a:cubicBezTo>
                  <a:cubicBezTo>
                    <a:pt x="1192" y="197"/>
                    <a:pt x="1325" y="55"/>
                    <a:pt x="1392" y="0"/>
                  </a:cubicBezTo>
                </a:path>
              </a:pathLst>
            </a:custGeom>
            <a:noFill/>
            <a:ln w="25400">
              <a:solidFill>
                <a:srgbClr val="3366FF"/>
              </a:solidFill>
              <a:round/>
              <a:headEnd/>
              <a:tailEnd type="triangle" w="med" len="med"/>
            </a:ln>
            <a:extLst>
              <a:ext uri="{909E8E84-426E-40DD-AFC4-6F175D3DCCD1}">
                <a14:hiddenFill xmlns:a14="http://schemas.microsoft.com/office/drawing/2010/main">
                  <a:solidFill>
                    <a:srgbClr val="FFFFFF"/>
                  </a:solidFill>
                </a14:hiddenFill>
              </a:ext>
            </a:extLst>
          </p:spPr>
          <p:txBody>
            <a:bodyPr>
              <a:spAutoFit/>
            </a:bodyPr>
            <a:lstStyle/>
            <a:p>
              <a:pPr eaLnBrk="0" fontAlgn="base" hangingPunct="0">
                <a:spcBef>
                  <a:spcPct val="0"/>
                </a:spcBef>
                <a:spcAft>
                  <a:spcPct val="0"/>
                </a:spcAft>
              </a:pPr>
              <a:endParaRPr lang="en-US">
                <a:solidFill>
                  <a:srgbClr val="000000"/>
                </a:solidFill>
              </a:endParaRPr>
            </a:p>
          </p:txBody>
        </p:sp>
        <p:sp>
          <p:nvSpPr>
            <p:cNvPr id="180236" name="Freeform 18"/>
            <p:cNvSpPr>
              <a:spLocks/>
            </p:cNvSpPr>
            <p:nvPr/>
          </p:nvSpPr>
          <p:spPr bwMode="auto">
            <a:xfrm>
              <a:off x="2008" y="2448"/>
              <a:ext cx="192" cy="233"/>
            </a:xfrm>
            <a:custGeom>
              <a:avLst/>
              <a:gdLst>
                <a:gd name="T0" fmla="*/ 0 w 192"/>
                <a:gd name="T1" fmla="*/ 136 h 136"/>
                <a:gd name="T2" fmla="*/ 192 w 192"/>
                <a:gd name="T3" fmla="*/ 0 h 136"/>
                <a:gd name="T4" fmla="*/ 0 60000 65536"/>
                <a:gd name="T5" fmla="*/ 0 60000 65536"/>
                <a:gd name="T6" fmla="*/ 0 w 192"/>
                <a:gd name="T7" fmla="*/ 0 h 136"/>
                <a:gd name="T8" fmla="*/ 192 w 192"/>
                <a:gd name="T9" fmla="*/ 136 h 136"/>
              </a:gdLst>
              <a:ahLst/>
              <a:cxnLst>
                <a:cxn ang="T4">
                  <a:pos x="T0" y="T1"/>
                </a:cxn>
                <a:cxn ang="T5">
                  <a:pos x="T2" y="T3"/>
                </a:cxn>
              </a:cxnLst>
              <a:rect l="T6" t="T7" r="T8" b="T9"/>
              <a:pathLst>
                <a:path w="192" h="136">
                  <a:moveTo>
                    <a:pt x="0" y="136"/>
                  </a:moveTo>
                  <a:cubicBezTo>
                    <a:pt x="32" y="113"/>
                    <a:pt x="160" y="23"/>
                    <a:pt x="192" y="0"/>
                  </a:cubicBezTo>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spAutoFit/>
            </a:bodyPr>
            <a:lstStyle/>
            <a:p>
              <a:pPr eaLnBrk="0" fontAlgn="base" hangingPunct="0">
                <a:spcBef>
                  <a:spcPct val="0"/>
                </a:spcBef>
                <a:spcAft>
                  <a:spcPct val="0"/>
                </a:spcAft>
              </a:pPr>
              <a:endParaRPr lang="en-US">
                <a:solidFill>
                  <a:srgbClr val="000000"/>
                </a:solidFill>
              </a:endParaRPr>
            </a:p>
          </p:txBody>
        </p:sp>
      </p:grpSp>
      <p:sp>
        <p:nvSpPr>
          <p:cNvPr id="18023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756D0E6-F7AF-4585-AA23-35A68AA8F199}" type="slidenum">
              <a:rPr lang="en-US" altLang="en-US" sz="1400">
                <a:solidFill>
                  <a:srgbClr val="000000"/>
                </a:solidFill>
              </a:rPr>
              <a:pPr>
                <a:spcBef>
                  <a:spcPct val="0"/>
                </a:spcBef>
                <a:buFontTx/>
                <a:buNone/>
              </a:pPr>
              <a:t>10</a:t>
            </a:fld>
            <a:endParaRPr lang="en-US" altLang="en-US" sz="1400">
              <a:solidFill>
                <a:srgbClr val="000000"/>
              </a:solidFill>
            </a:endParaRPr>
          </a:p>
        </p:txBody>
      </p:sp>
    </p:spTree>
    <p:extLst>
      <p:ext uri="{BB962C8B-B14F-4D97-AF65-F5344CB8AC3E}">
        <p14:creationId xmlns:p14="http://schemas.microsoft.com/office/powerpoint/2010/main" val="710358565"/>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0775"/>
                                        </p:tgtEl>
                                        <p:attrNameLst>
                                          <p:attrName>style.visibility</p:attrName>
                                        </p:attrNameLst>
                                      </p:cBhvr>
                                      <p:to>
                                        <p:strVal val="visible"/>
                                      </p:to>
                                    </p:set>
                                    <p:animEffect transition="in" filter="dissolve">
                                      <p:cBhvr>
                                        <p:cTn id="12" dur="500"/>
                                        <p:tgtEl>
                                          <p:spTgt spid="1607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0776"/>
                                        </p:tgtEl>
                                        <p:attrNameLst>
                                          <p:attrName>style.visibility</p:attrName>
                                        </p:attrNameLst>
                                      </p:cBhvr>
                                      <p:to>
                                        <p:strVal val="visible"/>
                                      </p:to>
                                    </p:set>
                                    <p:animEffect transition="in" filter="dissolve">
                                      <p:cBhvr>
                                        <p:cTn id="17" dur="500"/>
                                        <p:tgtEl>
                                          <p:spTgt spid="160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5" grpId="0" autoUpdateAnimBg="0"/>
      <p:bldP spid="160776"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descr="epitope on protei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14300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5" name="Text Box 3"/>
          <p:cNvSpPr txBox="1">
            <a:spLocks noChangeArrowheads="1"/>
          </p:cNvSpPr>
          <p:nvPr/>
        </p:nvSpPr>
        <p:spPr bwMode="auto">
          <a:xfrm>
            <a:off x="2209800" y="228600"/>
            <a:ext cx="7086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FontTx/>
              <a:buNone/>
            </a:pPr>
            <a:r>
              <a:rPr lang="en-US" altLang="en-US" sz="2800">
                <a:solidFill>
                  <a:srgbClr val="000000"/>
                </a:solidFill>
                <a:latin typeface="Times New Roman" panose="02020603050405020304" pitchFamily="18" charset="0"/>
              </a:rPr>
              <a:t>Epitopes are </a:t>
            </a:r>
            <a:r>
              <a:rPr lang="en-US" altLang="en-US" sz="2800" u="sng">
                <a:solidFill>
                  <a:srgbClr val="000000"/>
                </a:solidFill>
                <a:latin typeface="Times New Roman" panose="02020603050405020304" pitchFamily="18" charset="0"/>
              </a:rPr>
              <a:t>conformational</a:t>
            </a:r>
            <a:r>
              <a:rPr lang="en-US" altLang="en-US" sz="2800">
                <a:solidFill>
                  <a:srgbClr val="000000"/>
                </a:solidFill>
                <a:latin typeface="Times New Roman" panose="02020603050405020304" pitchFamily="18" charset="0"/>
              </a:rPr>
              <a:t> (aka </a:t>
            </a:r>
            <a:r>
              <a:rPr lang="en-US" altLang="en-US" sz="2800" u="sng">
                <a:solidFill>
                  <a:srgbClr val="000000"/>
                </a:solidFill>
                <a:latin typeface="Times New Roman" panose="02020603050405020304" pitchFamily="18" charset="0"/>
              </a:rPr>
              <a:t>discontinuous</a:t>
            </a:r>
            <a:r>
              <a:rPr lang="en-US" altLang="en-US" sz="2800">
                <a:solidFill>
                  <a:srgbClr val="000000"/>
                </a:solidFill>
                <a:latin typeface="Times New Roman" panose="02020603050405020304" pitchFamily="18" charset="0"/>
              </a:rPr>
              <a:t>) or </a:t>
            </a:r>
            <a:r>
              <a:rPr lang="en-US" altLang="en-US" sz="2800" u="sng">
                <a:solidFill>
                  <a:srgbClr val="000000"/>
                </a:solidFill>
                <a:latin typeface="Times New Roman" panose="02020603050405020304" pitchFamily="18" charset="0"/>
              </a:rPr>
              <a:t>continuous</a:t>
            </a:r>
            <a:r>
              <a:rPr lang="en-US" altLang="en-US" sz="2800">
                <a:solidFill>
                  <a:srgbClr val="000000"/>
                </a:solidFill>
                <a:latin typeface="Times New Roman" panose="02020603050405020304" pitchFamily="18" charset="0"/>
              </a:rPr>
              <a:t> (aka </a:t>
            </a:r>
            <a:r>
              <a:rPr lang="en-US" altLang="en-US" sz="2800" u="sng">
                <a:solidFill>
                  <a:srgbClr val="000000"/>
                </a:solidFill>
                <a:latin typeface="Times New Roman" panose="02020603050405020304" pitchFamily="18" charset="0"/>
              </a:rPr>
              <a:t>linear</a:t>
            </a:r>
            <a:r>
              <a:rPr lang="en-US" altLang="en-US" sz="2800">
                <a:solidFill>
                  <a:srgbClr val="000000"/>
                </a:solidFill>
                <a:latin typeface="Times New Roman" panose="02020603050405020304" pitchFamily="18" charset="0"/>
              </a:rPr>
              <a:t>)</a:t>
            </a:r>
          </a:p>
        </p:txBody>
      </p:sp>
      <p:sp>
        <p:nvSpPr>
          <p:cNvPr id="182276" name="Line 4"/>
          <p:cNvSpPr>
            <a:spLocks noChangeShapeType="1"/>
          </p:cNvSpPr>
          <p:nvPr/>
        </p:nvSpPr>
        <p:spPr bwMode="auto">
          <a:xfrm>
            <a:off x="5029200" y="2681288"/>
            <a:ext cx="152400" cy="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a:solidFill>
                <a:srgbClr val="000000"/>
              </a:solidFill>
            </a:endParaRPr>
          </a:p>
        </p:txBody>
      </p:sp>
      <p:sp>
        <p:nvSpPr>
          <p:cNvPr id="182277" name="Line 5"/>
          <p:cNvSpPr>
            <a:spLocks noChangeShapeType="1"/>
          </p:cNvSpPr>
          <p:nvPr/>
        </p:nvSpPr>
        <p:spPr bwMode="auto">
          <a:xfrm rot="6049079">
            <a:off x="5666582" y="2820195"/>
            <a:ext cx="152400" cy="1587"/>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a:solidFill>
                <a:srgbClr val="000000"/>
              </a:solidFill>
            </a:endParaRPr>
          </a:p>
        </p:txBody>
      </p:sp>
      <p:sp>
        <p:nvSpPr>
          <p:cNvPr id="182278" name="Line 6"/>
          <p:cNvSpPr>
            <a:spLocks noChangeShapeType="1"/>
          </p:cNvSpPr>
          <p:nvPr/>
        </p:nvSpPr>
        <p:spPr bwMode="auto">
          <a:xfrm rot="-7752432">
            <a:off x="6295232" y="3201195"/>
            <a:ext cx="152400" cy="1587"/>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a:solidFill>
                <a:srgbClr val="000000"/>
              </a:solidFill>
            </a:endParaRPr>
          </a:p>
        </p:txBody>
      </p:sp>
      <p:sp>
        <p:nvSpPr>
          <p:cNvPr id="182279" name="Line 7"/>
          <p:cNvSpPr>
            <a:spLocks noChangeShapeType="1"/>
          </p:cNvSpPr>
          <p:nvPr/>
        </p:nvSpPr>
        <p:spPr bwMode="auto">
          <a:xfrm rot="-8798018">
            <a:off x="6629400" y="2971800"/>
            <a:ext cx="152400" cy="1588"/>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a:solidFill>
                <a:srgbClr val="000000"/>
              </a:solidFill>
            </a:endParaRPr>
          </a:p>
        </p:txBody>
      </p:sp>
      <p:sp>
        <p:nvSpPr>
          <p:cNvPr id="182280" name="Line 8"/>
          <p:cNvSpPr>
            <a:spLocks noChangeShapeType="1"/>
          </p:cNvSpPr>
          <p:nvPr/>
        </p:nvSpPr>
        <p:spPr bwMode="auto">
          <a:xfrm rot="8921938">
            <a:off x="5243513" y="4933950"/>
            <a:ext cx="152400" cy="1588"/>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a:solidFill>
                <a:srgbClr val="000000"/>
              </a:solidFill>
            </a:endParaRPr>
          </a:p>
        </p:txBody>
      </p:sp>
      <p:sp>
        <p:nvSpPr>
          <p:cNvPr id="182281" name="Line 9"/>
          <p:cNvSpPr>
            <a:spLocks noChangeShapeType="1"/>
          </p:cNvSpPr>
          <p:nvPr/>
        </p:nvSpPr>
        <p:spPr bwMode="auto">
          <a:xfrm rot="-3269439">
            <a:off x="6981032" y="4391820"/>
            <a:ext cx="152400" cy="1587"/>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a:solidFill>
                <a:srgbClr val="000000"/>
              </a:solidFill>
            </a:endParaRPr>
          </a:p>
        </p:txBody>
      </p:sp>
      <p:sp>
        <p:nvSpPr>
          <p:cNvPr id="182282" name="Line 10"/>
          <p:cNvSpPr>
            <a:spLocks noChangeShapeType="1"/>
          </p:cNvSpPr>
          <p:nvPr/>
        </p:nvSpPr>
        <p:spPr bwMode="auto">
          <a:xfrm rot="6412018">
            <a:off x="5576094" y="4039394"/>
            <a:ext cx="152400" cy="1588"/>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a:solidFill>
                <a:srgbClr val="000000"/>
              </a:solidFill>
            </a:endParaRPr>
          </a:p>
        </p:txBody>
      </p:sp>
      <p:sp>
        <p:nvSpPr>
          <p:cNvPr id="182283" name="Line 11"/>
          <p:cNvSpPr>
            <a:spLocks noChangeShapeType="1"/>
          </p:cNvSpPr>
          <p:nvPr/>
        </p:nvSpPr>
        <p:spPr bwMode="auto">
          <a:xfrm rot="2578054">
            <a:off x="4905375" y="3705225"/>
            <a:ext cx="152400" cy="1588"/>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a:solidFill>
                <a:srgbClr val="000000"/>
              </a:solidFill>
            </a:endParaRPr>
          </a:p>
        </p:txBody>
      </p:sp>
      <p:sp>
        <p:nvSpPr>
          <p:cNvPr id="182284" name="Line 12"/>
          <p:cNvSpPr>
            <a:spLocks noChangeShapeType="1"/>
          </p:cNvSpPr>
          <p:nvPr/>
        </p:nvSpPr>
        <p:spPr bwMode="auto">
          <a:xfrm rot="7309822">
            <a:off x="6171407" y="3963195"/>
            <a:ext cx="152400" cy="1587"/>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a:solidFill>
                <a:srgbClr val="000000"/>
              </a:solidFill>
            </a:endParaRPr>
          </a:p>
        </p:txBody>
      </p:sp>
      <p:sp>
        <p:nvSpPr>
          <p:cNvPr id="182285" name="Line 13"/>
          <p:cNvSpPr>
            <a:spLocks noChangeShapeType="1"/>
          </p:cNvSpPr>
          <p:nvPr/>
        </p:nvSpPr>
        <p:spPr bwMode="auto">
          <a:xfrm rot="2425352">
            <a:off x="6019800" y="1857375"/>
            <a:ext cx="152400" cy="1588"/>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a:solidFill>
                <a:srgbClr val="000000"/>
              </a:solidFill>
            </a:endParaRPr>
          </a:p>
        </p:txBody>
      </p:sp>
      <p:sp>
        <p:nvSpPr>
          <p:cNvPr id="162830" name="Text Box 14"/>
          <p:cNvSpPr txBox="1">
            <a:spLocks noChangeArrowheads="1"/>
          </p:cNvSpPr>
          <p:nvPr/>
        </p:nvSpPr>
        <p:spPr bwMode="auto">
          <a:xfrm>
            <a:off x="1524000" y="5699125"/>
            <a:ext cx="25146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1800">
                <a:solidFill>
                  <a:srgbClr val="000000"/>
                </a:solidFill>
                <a:latin typeface="Times New Roman" panose="02020603050405020304" pitchFamily="18" charset="0"/>
              </a:rPr>
              <a:t>TCRs bind only continuous epitopes.</a:t>
            </a:r>
          </a:p>
          <a:p>
            <a:pPr fontAlgn="base">
              <a:spcBef>
                <a:spcPct val="50000"/>
              </a:spcBef>
              <a:spcAft>
                <a:spcPct val="0"/>
              </a:spcAft>
              <a:buFontTx/>
              <a:buNone/>
            </a:pPr>
            <a:endParaRPr lang="en-US" altLang="en-US" sz="1800">
              <a:solidFill>
                <a:srgbClr val="000000"/>
              </a:solidFill>
              <a:latin typeface="Times New Roman" panose="02020603050405020304" pitchFamily="18" charset="0"/>
            </a:endParaRPr>
          </a:p>
        </p:txBody>
      </p:sp>
      <p:grpSp>
        <p:nvGrpSpPr>
          <p:cNvPr id="2" name="Group 15"/>
          <p:cNvGrpSpPr>
            <a:grpSpLocks/>
          </p:cNvGrpSpPr>
          <p:nvPr/>
        </p:nvGrpSpPr>
        <p:grpSpPr bwMode="auto">
          <a:xfrm>
            <a:off x="1676400" y="2057400"/>
            <a:ext cx="8991600" cy="2647950"/>
            <a:chOff x="96" y="1296"/>
            <a:chExt cx="5664" cy="1668"/>
          </a:xfrm>
        </p:grpSpPr>
        <p:grpSp>
          <p:nvGrpSpPr>
            <p:cNvPr id="182298" name="Group 16"/>
            <p:cNvGrpSpPr>
              <a:grpSpLocks/>
            </p:cNvGrpSpPr>
            <p:nvPr/>
          </p:nvGrpSpPr>
          <p:grpSpPr bwMode="auto">
            <a:xfrm>
              <a:off x="96" y="2016"/>
              <a:ext cx="2010" cy="948"/>
              <a:chOff x="96" y="2016"/>
              <a:chExt cx="2010" cy="948"/>
            </a:xfrm>
          </p:grpSpPr>
          <p:sp>
            <p:nvSpPr>
              <p:cNvPr id="182302" name="Text Box 17"/>
              <p:cNvSpPr txBox="1">
                <a:spLocks noChangeArrowheads="1"/>
              </p:cNvSpPr>
              <p:nvPr/>
            </p:nvSpPr>
            <p:spPr bwMode="auto">
              <a:xfrm>
                <a:off x="96" y="2208"/>
                <a:ext cx="1680"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2400">
                    <a:solidFill>
                      <a:srgbClr val="000000"/>
                    </a:solidFill>
                    <a:latin typeface="Times New Roman" panose="02020603050405020304" pitchFamily="18" charset="0"/>
                  </a:rPr>
                  <a:t>This antibody binds aa 34-40; it binds a continuous epitope</a:t>
                </a:r>
              </a:p>
            </p:txBody>
          </p:sp>
          <p:sp>
            <p:nvSpPr>
              <p:cNvPr id="182303" name="Freeform 18"/>
              <p:cNvSpPr>
                <a:spLocks/>
              </p:cNvSpPr>
              <p:nvPr/>
            </p:nvSpPr>
            <p:spPr bwMode="auto">
              <a:xfrm>
                <a:off x="1681" y="2016"/>
                <a:ext cx="425" cy="467"/>
              </a:xfrm>
              <a:custGeom>
                <a:avLst/>
                <a:gdLst>
                  <a:gd name="T0" fmla="*/ 0 w 425"/>
                  <a:gd name="T1" fmla="*/ 373 h 467"/>
                  <a:gd name="T2" fmla="*/ 283 w 425"/>
                  <a:gd name="T3" fmla="*/ 279 h 467"/>
                  <a:gd name="T4" fmla="*/ 425 w 425"/>
                  <a:gd name="T5" fmla="*/ 467 h 467"/>
                  <a:gd name="T6" fmla="*/ 274 w 425"/>
                  <a:gd name="T7" fmla="*/ 269 h 467"/>
                  <a:gd name="T8" fmla="*/ 287 w 425"/>
                  <a:gd name="T9" fmla="*/ 0 h 467"/>
                  <a:gd name="T10" fmla="*/ 0 60000 65536"/>
                  <a:gd name="T11" fmla="*/ 0 60000 65536"/>
                  <a:gd name="T12" fmla="*/ 0 60000 65536"/>
                  <a:gd name="T13" fmla="*/ 0 60000 65536"/>
                  <a:gd name="T14" fmla="*/ 0 60000 65536"/>
                  <a:gd name="T15" fmla="*/ 0 w 425"/>
                  <a:gd name="T16" fmla="*/ 0 h 467"/>
                  <a:gd name="T17" fmla="*/ 425 w 425"/>
                  <a:gd name="T18" fmla="*/ 467 h 467"/>
                </a:gdLst>
                <a:ahLst/>
                <a:cxnLst>
                  <a:cxn ang="T10">
                    <a:pos x="T0" y="T1"/>
                  </a:cxn>
                  <a:cxn ang="T11">
                    <a:pos x="T2" y="T3"/>
                  </a:cxn>
                  <a:cxn ang="T12">
                    <a:pos x="T4" y="T5"/>
                  </a:cxn>
                  <a:cxn ang="T13">
                    <a:pos x="T6" y="T7"/>
                  </a:cxn>
                  <a:cxn ang="T14">
                    <a:pos x="T8" y="T9"/>
                  </a:cxn>
                </a:cxnLst>
                <a:rect l="T15" t="T16" r="T17" b="T18"/>
                <a:pathLst>
                  <a:path w="425" h="467">
                    <a:moveTo>
                      <a:pt x="0" y="373"/>
                    </a:moveTo>
                    <a:cubicBezTo>
                      <a:pt x="47" y="359"/>
                      <a:pt x="212" y="263"/>
                      <a:pt x="283" y="279"/>
                    </a:cubicBezTo>
                    <a:lnTo>
                      <a:pt x="425" y="467"/>
                    </a:lnTo>
                    <a:lnTo>
                      <a:pt x="274" y="269"/>
                    </a:lnTo>
                    <a:lnTo>
                      <a:pt x="287" y="0"/>
                    </a:lnTo>
                  </a:path>
                </a:pathLst>
              </a:custGeom>
              <a:noFill/>
              <a:ln w="57150">
                <a:solidFill>
                  <a:srgbClr val="339966"/>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000000"/>
                  </a:solidFill>
                </a:endParaRPr>
              </a:p>
            </p:txBody>
          </p:sp>
        </p:grpSp>
        <p:grpSp>
          <p:nvGrpSpPr>
            <p:cNvPr id="182299" name="Group 19"/>
            <p:cNvGrpSpPr>
              <a:grpSpLocks/>
            </p:cNvGrpSpPr>
            <p:nvPr/>
          </p:nvGrpSpPr>
          <p:grpSpPr bwMode="auto">
            <a:xfrm>
              <a:off x="3312" y="1296"/>
              <a:ext cx="2448" cy="756"/>
              <a:chOff x="3312" y="1296"/>
              <a:chExt cx="2448" cy="756"/>
            </a:xfrm>
          </p:grpSpPr>
          <p:sp>
            <p:nvSpPr>
              <p:cNvPr id="182300" name="Text Box 20"/>
              <p:cNvSpPr txBox="1">
                <a:spLocks noChangeArrowheads="1"/>
              </p:cNvSpPr>
              <p:nvPr/>
            </p:nvSpPr>
            <p:spPr bwMode="auto">
              <a:xfrm>
                <a:off x="4080" y="1296"/>
                <a:ext cx="1680"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2400">
                    <a:solidFill>
                      <a:srgbClr val="000000"/>
                    </a:solidFill>
                    <a:latin typeface="Times New Roman" panose="02020603050405020304" pitchFamily="18" charset="0"/>
                  </a:rPr>
                  <a:t>This antibody binds aa 81-87; it binds a continuous epitope</a:t>
                </a:r>
              </a:p>
            </p:txBody>
          </p:sp>
          <p:sp>
            <p:nvSpPr>
              <p:cNvPr id="182301" name="Freeform 21"/>
              <p:cNvSpPr>
                <a:spLocks/>
              </p:cNvSpPr>
              <p:nvPr/>
            </p:nvSpPr>
            <p:spPr bwMode="auto">
              <a:xfrm>
                <a:off x="3312" y="1482"/>
                <a:ext cx="739" cy="526"/>
              </a:xfrm>
              <a:custGeom>
                <a:avLst/>
                <a:gdLst>
                  <a:gd name="T0" fmla="*/ 739 w 739"/>
                  <a:gd name="T1" fmla="*/ 0 h 526"/>
                  <a:gd name="T2" fmla="*/ 210 w 739"/>
                  <a:gd name="T3" fmla="*/ 227 h 526"/>
                  <a:gd name="T4" fmla="*/ 276 w 739"/>
                  <a:gd name="T5" fmla="*/ 303 h 526"/>
                  <a:gd name="T6" fmla="*/ 314 w 739"/>
                  <a:gd name="T7" fmla="*/ 378 h 526"/>
                  <a:gd name="T8" fmla="*/ 380 w 739"/>
                  <a:gd name="T9" fmla="*/ 501 h 526"/>
                  <a:gd name="T10" fmla="*/ 201 w 739"/>
                  <a:gd name="T11" fmla="*/ 227 h 526"/>
                  <a:gd name="T12" fmla="*/ 0 w 739"/>
                  <a:gd name="T13" fmla="*/ 102 h 526"/>
                  <a:gd name="T14" fmla="*/ 0 60000 65536"/>
                  <a:gd name="T15" fmla="*/ 0 60000 65536"/>
                  <a:gd name="T16" fmla="*/ 0 60000 65536"/>
                  <a:gd name="T17" fmla="*/ 0 60000 65536"/>
                  <a:gd name="T18" fmla="*/ 0 60000 65536"/>
                  <a:gd name="T19" fmla="*/ 0 60000 65536"/>
                  <a:gd name="T20" fmla="*/ 0 60000 65536"/>
                  <a:gd name="T21" fmla="*/ 0 w 739"/>
                  <a:gd name="T22" fmla="*/ 0 h 526"/>
                  <a:gd name="T23" fmla="*/ 739 w 739"/>
                  <a:gd name="T24" fmla="*/ 526 h 5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9" h="526">
                    <a:moveTo>
                      <a:pt x="739" y="0"/>
                    </a:moveTo>
                    <a:cubicBezTo>
                      <a:pt x="651" y="39"/>
                      <a:pt x="287" y="176"/>
                      <a:pt x="210" y="227"/>
                    </a:cubicBezTo>
                    <a:cubicBezTo>
                      <a:pt x="201" y="265"/>
                      <a:pt x="259" y="278"/>
                      <a:pt x="276" y="303"/>
                    </a:cubicBezTo>
                    <a:cubicBezTo>
                      <a:pt x="293" y="328"/>
                      <a:pt x="297" y="345"/>
                      <a:pt x="314" y="378"/>
                    </a:cubicBezTo>
                    <a:cubicBezTo>
                      <a:pt x="331" y="411"/>
                      <a:pt x="399" y="526"/>
                      <a:pt x="380" y="501"/>
                    </a:cubicBezTo>
                    <a:cubicBezTo>
                      <a:pt x="361" y="476"/>
                      <a:pt x="264" y="293"/>
                      <a:pt x="201" y="227"/>
                    </a:cubicBezTo>
                    <a:lnTo>
                      <a:pt x="0" y="102"/>
                    </a:lnTo>
                  </a:path>
                </a:pathLst>
              </a:custGeom>
              <a:noFill/>
              <a:ln w="57150">
                <a:solidFill>
                  <a:srgbClr val="339966"/>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000000"/>
                  </a:solidFill>
                </a:endParaRPr>
              </a:p>
            </p:txBody>
          </p:sp>
        </p:grpSp>
      </p:grpSp>
      <p:grpSp>
        <p:nvGrpSpPr>
          <p:cNvPr id="5" name="Group 22"/>
          <p:cNvGrpSpPr>
            <a:grpSpLocks/>
          </p:cNvGrpSpPr>
          <p:nvPr/>
        </p:nvGrpSpPr>
        <p:grpSpPr bwMode="auto">
          <a:xfrm>
            <a:off x="4114800" y="3579814"/>
            <a:ext cx="6553200" cy="2954337"/>
            <a:chOff x="1632" y="2255"/>
            <a:chExt cx="4128" cy="1861"/>
          </a:xfrm>
        </p:grpSpPr>
        <p:grpSp>
          <p:nvGrpSpPr>
            <p:cNvPr id="182290" name="Group 23"/>
            <p:cNvGrpSpPr>
              <a:grpSpLocks/>
            </p:cNvGrpSpPr>
            <p:nvPr/>
          </p:nvGrpSpPr>
          <p:grpSpPr bwMode="auto">
            <a:xfrm>
              <a:off x="3209" y="2255"/>
              <a:ext cx="2551" cy="1017"/>
              <a:chOff x="3209" y="2255"/>
              <a:chExt cx="2551" cy="1017"/>
            </a:xfrm>
          </p:grpSpPr>
          <p:sp>
            <p:nvSpPr>
              <p:cNvPr id="182295" name="Text Box 24"/>
              <p:cNvSpPr txBox="1">
                <a:spLocks noChangeArrowheads="1"/>
              </p:cNvSpPr>
              <p:nvPr/>
            </p:nvSpPr>
            <p:spPr bwMode="auto">
              <a:xfrm>
                <a:off x="3696" y="2516"/>
                <a:ext cx="2064"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2400">
                    <a:solidFill>
                      <a:srgbClr val="000000"/>
                    </a:solidFill>
                    <a:latin typeface="Times New Roman" panose="02020603050405020304" pitchFamily="18" charset="0"/>
                  </a:rPr>
                  <a:t>This antibody binds aa 71-73 </a:t>
                </a:r>
                <a:r>
                  <a:rPr lang="en-US" altLang="en-US" sz="2400" u="sng">
                    <a:solidFill>
                      <a:srgbClr val="000000"/>
                    </a:solidFill>
                    <a:latin typeface="Times New Roman" panose="02020603050405020304" pitchFamily="18" charset="0"/>
                  </a:rPr>
                  <a:t>and</a:t>
                </a:r>
                <a:r>
                  <a:rPr lang="en-US" altLang="en-US" sz="2400">
                    <a:solidFill>
                      <a:srgbClr val="000000"/>
                    </a:solidFill>
                    <a:latin typeface="Times New Roman" panose="02020603050405020304" pitchFamily="18" charset="0"/>
                  </a:rPr>
                  <a:t> 85-88; it binds a conformational epitope</a:t>
                </a:r>
              </a:p>
            </p:txBody>
          </p:sp>
          <p:sp>
            <p:nvSpPr>
              <p:cNvPr id="182296" name="Freeform 25"/>
              <p:cNvSpPr>
                <a:spLocks/>
              </p:cNvSpPr>
              <p:nvPr/>
            </p:nvSpPr>
            <p:spPr bwMode="auto">
              <a:xfrm>
                <a:off x="3209" y="2255"/>
                <a:ext cx="341" cy="211"/>
              </a:xfrm>
              <a:custGeom>
                <a:avLst/>
                <a:gdLst>
                  <a:gd name="T0" fmla="*/ 341 w 341"/>
                  <a:gd name="T1" fmla="*/ 21 h 211"/>
                  <a:gd name="T2" fmla="*/ 332 w 341"/>
                  <a:gd name="T3" fmla="*/ 2 h 211"/>
                  <a:gd name="T4" fmla="*/ 153 w 341"/>
                  <a:gd name="T5" fmla="*/ 11 h 211"/>
                  <a:gd name="T6" fmla="*/ 68 w 341"/>
                  <a:gd name="T7" fmla="*/ 68 h 211"/>
                  <a:gd name="T8" fmla="*/ 20 w 341"/>
                  <a:gd name="T9" fmla="*/ 191 h 211"/>
                  <a:gd name="T10" fmla="*/ 190 w 341"/>
                  <a:gd name="T11" fmla="*/ 191 h 211"/>
                  <a:gd name="T12" fmla="*/ 0 60000 65536"/>
                  <a:gd name="T13" fmla="*/ 0 60000 65536"/>
                  <a:gd name="T14" fmla="*/ 0 60000 65536"/>
                  <a:gd name="T15" fmla="*/ 0 60000 65536"/>
                  <a:gd name="T16" fmla="*/ 0 60000 65536"/>
                  <a:gd name="T17" fmla="*/ 0 60000 65536"/>
                  <a:gd name="T18" fmla="*/ 0 w 341"/>
                  <a:gd name="T19" fmla="*/ 0 h 211"/>
                  <a:gd name="T20" fmla="*/ 341 w 341"/>
                  <a:gd name="T21" fmla="*/ 211 h 211"/>
                </a:gdLst>
                <a:ahLst/>
                <a:cxnLst>
                  <a:cxn ang="T12">
                    <a:pos x="T0" y="T1"/>
                  </a:cxn>
                  <a:cxn ang="T13">
                    <a:pos x="T2" y="T3"/>
                  </a:cxn>
                  <a:cxn ang="T14">
                    <a:pos x="T4" y="T5"/>
                  </a:cxn>
                  <a:cxn ang="T15">
                    <a:pos x="T6" y="T7"/>
                  </a:cxn>
                  <a:cxn ang="T16">
                    <a:pos x="T8" y="T9"/>
                  </a:cxn>
                  <a:cxn ang="T17">
                    <a:pos x="T10" y="T11"/>
                  </a:cxn>
                </a:cxnLst>
                <a:rect l="T18" t="T19" r="T20" b="T21"/>
                <a:pathLst>
                  <a:path w="341" h="211">
                    <a:moveTo>
                      <a:pt x="341" y="21"/>
                    </a:moveTo>
                    <a:lnTo>
                      <a:pt x="332" y="2"/>
                    </a:lnTo>
                    <a:cubicBezTo>
                      <a:pt x="301" y="0"/>
                      <a:pt x="197" y="0"/>
                      <a:pt x="153" y="11"/>
                    </a:cubicBezTo>
                    <a:cubicBezTo>
                      <a:pt x="153" y="11"/>
                      <a:pt x="90" y="38"/>
                      <a:pt x="68" y="68"/>
                    </a:cubicBezTo>
                    <a:cubicBezTo>
                      <a:pt x="46" y="98"/>
                      <a:pt x="0" y="171"/>
                      <a:pt x="20" y="191"/>
                    </a:cubicBezTo>
                    <a:cubicBezTo>
                      <a:pt x="40" y="211"/>
                      <a:pt x="155" y="191"/>
                      <a:pt x="190" y="191"/>
                    </a:cubicBezTo>
                  </a:path>
                </a:pathLst>
              </a:custGeom>
              <a:noFill/>
              <a:ln w="57150">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182297" name="Line 26"/>
              <p:cNvSpPr>
                <a:spLocks noChangeShapeType="1"/>
              </p:cNvSpPr>
              <p:nvPr/>
            </p:nvSpPr>
            <p:spPr bwMode="auto">
              <a:xfrm>
                <a:off x="3264" y="2352"/>
                <a:ext cx="624" cy="144"/>
              </a:xfrm>
              <a:prstGeom prst="line">
                <a:avLst/>
              </a:prstGeom>
              <a:noFill/>
              <a:ln w="57150">
                <a:solidFill>
                  <a:srgbClr val="3366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grpSp>
        <p:grpSp>
          <p:nvGrpSpPr>
            <p:cNvPr id="182291" name="Group 27"/>
            <p:cNvGrpSpPr>
              <a:grpSpLocks/>
            </p:cNvGrpSpPr>
            <p:nvPr/>
          </p:nvGrpSpPr>
          <p:grpSpPr bwMode="auto">
            <a:xfrm>
              <a:off x="1632" y="2980"/>
              <a:ext cx="2304" cy="1136"/>
              <a:chOff x="1632" y="2980"/>
              <a:chExt cx="2304" cy="1136"/>
            </a:xfrm>
          </p:grpSpPr>
          <p:sp>
            <p:nvSpPr>
              <p:cNvPr id="182292" name="Text Box 28"/>
              <p:cNvSpPr txBox="1">
                <a:spLocks noChangeArrowheads="1"/>
              </p:cNvSpPr>
              <p:nvPr/>
            </p:nvSpPr>
            <p:spPr bwMode="auto">
              <a:xfrm>
                <a:off x="1632" y="3360"/>
                <a:ext cx="2304"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2400">
                    <a:solidFill>
                      <a:srgbClr val="000000"/>
                    </a:solidFill>
                    <a:latin typeface="Times New Roman" panose="02020603050405020304" pitchFamily="18" charset="0"/>
                  </a:rPr>
                  <a:t>This antibody binds aa 95-98 </a:t>
                </a:r>
                <a:r>
                  <a:rPr lang="en-US" altLang="en-US" sz="2400" u="sng">
                    <a:solidFill>
                      <a:srgbClr val="000000"/>
                    </a:solidFill>
                    <a:latin typeface="Times New Roman" panose="02020603050405020304" pitchFamily="18" charset="0"/>
                  </a:rPr>
                  <a:t>and</a:t>
                </a:r>
                <a:r>
                  <a:rPr lang="en-US" altLang="en-US" sz="2400">
                    <a:solidFill>
                      <a:srgbClr val="000000"/>
                    </a:solidFill>
                    <a:latin typeface="Times New Roman" panose="02020603050405020304" pitchFamily="18" charset="0"/>
                  </a:rPr>
                  <a:t> 61-64; it binds a conformational epitope</a:t>
                </a:r>
              </a:p>
            </p:txBody>
          </p:sp>
          <p:sp>
            <p:nvSpPr>
              <p:cNvPr id="182293" name="Freeform 29"/>
              <p:cNvSpPr>
                <a:spLocks/>
              </p:cNvSpPr>
              <p:nvPr/>
            </p:nvSpPr>
            <p:spPr bwMode="auto">
              <a:xfrm>
                <a:off x="2559" y="2980"/>
                <a:ext cx="417" cy="183"/>
              </a:xfrm>
              <a:custGeom>
                <a:avLst/>
                <a:gdLst>
                  <a:gd name="T0" fmla="*/ 0 w 417"/>
                  <a:gd name="T1" fmla="*/ 183 h 183"/>
                  <a:gd name="T2" fmla="*/ 151 w 417"/>
                  <a:gd name="T3" fmla="*/ 23 h 183"/>
                  <a:gd name="T4" fmla="*/ 417 w 417"/>
                  <a:gd name="T5" fmla="*/ 44 h 183"/>
                  <a:gd name="T6" fmla="*/ 0 60000 65536"/>
                  <a:gd name="T7" fmla="*/ 0 60000 65536"/>
                  <a:gd name="T8" fmla="*/ 0 60000 65536"/>
                  <a:gd name="T9" fmla="*/ 0 w 417"/>
                  <a:gd name="T10" fmla="*/ 0 h 183"/>
                  <a:gd name="T11" fmla="*/ 417 w 417"/>
                  <a:gd name="T12" fmla="*/ 183 h 183"/>
                </a:gdLst>
                <a:ahLst/>
                <a:cxnLst>
                  <a:cxn ang="T6">
                    <a:pos x="T0" y="T1"/>
                  </a:cxn>
                  <a:cxn ang="T7">
                    <a:pos x="T2" y="T3"/>
                  </a:cxn>
                  <a:cxn ang="T8">
                    <a:pos x="T4" y="T5"/>
                  </a:cxn>
                </a:cxnLst>
                <a:rect l="T9" t="T10" r="T11" b="T12"/>
                <a:pathLst>
                  <a:path w="417" h="183">
                    <a:moveTo>
                      <a:pt x="0" y="183"/>
                    </a:moveTo>
                    <a:cubicBezTo>
                      <a:pt x="25" y="156"/>
                      <a:pt x="82" y="46"/>
                      <a:pt x="151" y="23"/>
                    </a:cubicBezTo>
                    <a:cubicBezTo>
                      <a:pt x="220" y="0"/>
                      <a:pt x="362" y="40"/>
                      <a:pt x="417" y="44"/>
                    </a:cubicBezTo>
                  </a:path>
                </a:pathLst>
              </a:custGeom>
              <a:noFill/>
              <a:ln w="57150">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182294" name="Line 30"/>
              <p:cNvSpPr>
                <a:spLocks noChangeShapeType="1"/>
              </p:cNvSpPr>
              <p:nvPr/>
            </p:nvSpPr>
            <p:spPr bwMode="auto">
              <a:xfrm>
                <a:off x="2736" y="2994"/>
                <a:ext cx="0" cy="336"/>
              </a:xfrm>
              <a:prstGeom prst="line">
                <a:avLst/>
              </a:prstGeom>
              <a:noFill/>
              <a:ln w="57150">
                <a:solidFill>
                  <a:srgbClr val="3366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grpSp>
      </p:grpSp>
      <p:sp>
        <p:nvSpPr>
          <p:cNvPr id="18228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710F9E6-E971-42AB-B437-3C18D25CB0C5}" type="slidenum">
              <a:rPr lang="en-US" altLang="en-US" sz="1400">
                <a:solidFill>
                  <a:srgbClr val="000000"/>
                </a:solidFill>
              </a:rPr>
              <a:pPr>
                <a:spcBef>
                  <a:spcPct val="0"/>
                </a:spcBef>
                <a:buFontTx/>
                <a:buNone/>
              </a:pPr>
              <a:t>11</a:t>
            </a:fld>
            <a:endParaRPr lang="en-US" altLang="en-US" sz="1400">
              <a:solidFill>
                <a:srgbClr val="000000"/>
              </a:solidFill>
            </a:endParaRPr>
          </a:p>
        </p:txBody>
      </p:sp>
    </p:spTree>
    <p:extLst>
      <p:ext uri="{BB962C8B-B14F-4D97-AF65-F5344CB8AC3E}">
        <p14:creationId xmlns:p14="http://schemas.microsoft.com/office/powerpoint/2010/main" val="2193355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162830"/>
                                        </p:tgtEl>
                                        <p:attrNameLst>
                                          <p:attrName>style.visibility</p:attrName>
                                        </p:attrNameLst>
                                      </p:cBhvr>
                                      <p:to>
                                        <p:strVal val="visible"/>
                                      </p:to>
                                    </p:set>
                                    <p:anim calcmode="lin" valueType="num">
                                      <p:cBhvr additive="base">
                                        <p:cTn id="17" dur="500" fill="hold"/>
                                        <p:tgtEl>
                                          <p:spTgt spid="162830"/>
                                        </p:tgtEl>
                                        <p:attrNameLst>
                                          <p:attrName>ppt_x</p:attrName>
                                        </p:attrNameLst>
                                      </p:cBhvr>
                                      <p:tavLst>
                                        <p:tav tm="0">
                                          <p:val>
                                            <p:strVal val="0-#ppt_w/2"/>
                                          </p:val>
                                        </p:tav>
                                        <p:tav tm="100000">
                                          <p:val>
                                            <p:strVal val="#ppt_x"/>
                                          </p:val>
                                        </p:tav>
                                      </p:tavLst>
                                    </p:anim>
                                    <p:anim calcmode="lin" valueType="num">
                                      <p:cBhvr additive="base">
                                        <p:cTn id="18" dur="500" fill="hold"/>
                                        <p:tgtEl>
                                          <p:spTgt spid="1628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3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2"/>
          <p:cNvSpPr txBox="1">
            <a:spLocks noChangeArrowheads="1"/>
          </p:cNvSpPr>
          <p:nvPr/>
        </p:nvSpPr>
        <p:spPr bwMode="auto">
          <a:xfrm>
            <a:off x="1905000" y="76201"/>
            <a:ext cx="8763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FontTx/>
              <a:buNone/>
            </a:pPr>
            <a:r>
              <a:rPr lang="en-US" altLang="en-US" sz="2400">
                <a:solidFill>
                  <a:srgbClr val="000000"/>
                </a:solidFill>
                <a:latin typeface="Times New Roman" panose="02020603050405020304" pitchFamily="18" charset="0"/>
              </a:rPr>
              <a:t>Antigen-antibody complexes are held together by </a:t>
            </a:r>
            <a:r>
              <a:rPr lang="en-US" altLang="en-US" sz="2400" b="1" u="sng">
                <a:solidFill>
                  <a:srgbClr val="0000FF"/>
                </a:solidFill>
                <a:latin typeface="Times New Roman" panose="02020603050405020304" pitchFamily="18" charset="0"/>
              </a:rPr>
              <a:t>non-covalent</a:t>
            </a:r>
            <a:r>
              <a:rPr lang="en-US" altLang="en-US" sz="2400" u="sng">
                <a:solidFill>
                  <a:srgbClr val="000000"/>
                </a:solidFill>
                <a:latin typeface="Times New Roman" panose="02020603050405020304" pitchFamily="18" charset="0"/>
              </a:rPr>
              <a:t> forces</a:t>
            </a:r>
            <a:r>
              <a:rPr lang="en-US" altLang="en-US" sz="2400">
                <a:solidFill>
                  <a:srgbClr val="000000"/>
                </a:solidFill>
                <a:latin typeface="Times New Roman" panose="02020603050405020304" pitchFamily="18" charset="0"/>
              </a:rPr>
              <a:t> (therefore, antigen binding by antibody is reversible)</a:t>
            </a:r>
          </a:p>
        </p:txBody>
      </p:sp>
      <p:pic>
        <p:nvPicPr>
          <p:cNvPr id="184323" name="Picture 3" descr="figure 3-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914401"/>
            <a:ext cx="8153400"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6B92FFA-92AE-479C-B2E1-11C5ACD737DB}" type="slidenum">
              <a:rPr lang="en-US" altLang="en-US" sz="1400">
                <a:solidFill>
                  <a:srgbClr val="000000"/>
                </a:solidFill>
              </a:rPr>
              <a:pPr>
                <a:spcBef>
                  <a:spcPct val="0"/>
                </a:spcBef>
                <a:buFontTx/>
                <a:buNone/>
              </a:pPr>
              <a:t>12</a:t>
            </a:fld>
            <a:endParaRPr lang="en-US" altLang="en-US" sz="1400">
              <a:solidFill>
                <a:srgbClr val="000000"/>
              </a:solidFill>
            </a:endParaRPr>
          </a:p>
        </p:txBody>
      </p:sp>
    </p:spTree>
    <p:extLst>
      <p:ext uri="{BB962C8B-B14F-4D97-AF65-F5344CB8AC3E}">
        <p14:creationId xmlns:p14="http://schemas.microsoft.com/office/powerpoint/2010/main" val="3754682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6370" name="Object 2"/>
          <p:cNvGraphicFramePr>
            <a:graphicFrameLocks noChangeAspect="1"/>
          </p:cNvGraphicFramePr>
          <p:nvPr/>
        </p:nvGraphicFramePr>
        <p:xfrm>
          <a:off x="5867400" y="603250"/>
          <a:ext cx="3759200" cy="5949950"/>
        </p:xfrm>
        <a:graphic>
          <a:graphicData uri="http://schemas.openxmlformats.org/presentationml/2006/ole">
            <mc:AlternateContent xmlns:mc="http://schemas.openxmlformats.org/markup-compatibility/2006">
              <mc:Choice xmlns:v="urn:schemas-microsoft-com:vml" Requires="v">
                <p:oleObj spid="_x0000_s1026" name="Image" r:id="rId4" imgW="3943118" imgH="6241788" progId="Photoshop.Image.7">
                  <p:embed/>
                </p:oleObj>
              </mc:Choice>
              <mc:Fallback>
                <p:oleObj name="Image" r:id="rId4" imgW="3943118" imgH="6241788" progId="Photoshop.Image.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603250"/>
                        <a:ext cx="3759200" cy="59499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86371" name="Picture 3" descr="figure 3-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609600"/>
            <a:ext cx="3767138"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2" name="Text Box 4"/>
          <p:cNvSpPr txBox="1">
            <a:spLocks noChangeArrowheads="1"/>
          </p:cNvSpPr>
          <p:nvPr/>
        </p:nvSpPr>
        <p:spPr bwMode="auto">
          <a:xfrm>
            <a:off x="6324600" y="5638800"/>
            <a:ext cx="175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FontTx/>
              <a:buNone/>
            </a:pPr>
            <a:r>
              <a:rPr lang="en-US" altLang="en-US" sz="1600" b="1">
                <a:solidFill>
                  <a:srgbClr val="009999"/>
                </a:solidFill>
                <a:latin typeface="Times New Roman" panose="02020603050405020304" pitchFamily="18" charset="0"/>
              </a:rPr>
              <a:t>B cell</a:t>
            </a:r>
          </a:p>
        </p:txBody>
      </p:sp>
      <p:sp>
        <p:nvSpPr>
          <p:cNvPr id="186373" name="Text Box 5"/>
          <p:cNvSpPr txBox="1">
            <a:spLocks noChangeArrowheads="1"/>
          </p:cNvSpPr>
          <p:nvPr/>
        </p:nvSpPr>
        <p:spPr bwMode="auto">
          <a:xfrm>
            <a:off x="3352800" y="1571625"/>
            <a:ext cx="1981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FontTx/>
              <a:buNone/>
            </a:pPr>
            <a:r>
              <a:rPr lang="en-US" altLang="en-US" sz="1600" b="1">
                <a:solidFill>
                  <a:srgbClr val="333333"/>
                </a:solidFill>
                <a:latin typeface="Times New Roman" panose="02020603050405020304" pitchFamily="18" charset="0"/>
              </a:rPr>
              <a:t>(soluble)</a:t>
            </a:r>
          </a:p>
        </p:txBody>
      </p:sp>
      <p:sp>
        <p:nvSpPr>
          <p:cNvPr id="186374" name="Text Box 6"/>
          <p:cNvSpPr txBox="1">
            <a:spLocks noChangeArrowheads="1"/>
          </p:cNvSpPr>
          <p:nvPr/>
        </p:nvSpPr>
        <p:spPr bwMode="auto">
          <a:xfrm>
            <a:off x="7620000" y="1371600"/>
            <a:ext cx="1600200" cy="1314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FontTx/>
              <a:buNone/>
            </a:pPr>
            <a:r>
              <a:rPr lang="en-US" altLang="en-US" sz="1600" b="1">
                <a:solidFill>
                  <a:srgbClr val="292929"/>
                </a:solidFill>
                <a:latin typeface="Times New Roman" panose="02020603050405020304" pitchFamily="18" charset="0"/>
              </a:rPr>
              <a:t>BCR </a:t>
            </a:r>
            <a:br>
              <a:rPr lang="en-US" altLang="en-US" sz="1600" b="1">
                <a:solidFill>
                  <a:srgbClr val="292929"/>
                </a:solidFill>
                <a:latin typeface="Times New Roman" panose="02020603050405020304" pitchFamily="18" charset="0"/>
              </a:rPr>
            </a:br>
            <a:r>
              <a:rPr lang="en-US" altLang="en-US" sz="1600" b="1">
                <a:solidFill>
                  <a:srgbClr val="292929"/>
                </a:solidFill>
                <a:latin typeface="Times New Roman" panose="02020603050405020304" pitchFamily="18" charset="0"/>
              </a:rPr>
              <a:t>or</a:t>
            </a:r>
            <a:br>
              <a:rPr lang="en-US" altLang="en-US" sz="1600" b="1">
                <a:solidFill>
                  <a:srgbClr val="292929"/>
                </a:solidFill>
                <a:latin typeface="Times New Roman" panose="02020603050405020304" pitchFamily="18" charset="0"/>
              </a:rPr>
            </a:br>
            <a:r>
              <a:rPr lang="en-US" altLang="en-US" sz="1600" b="1">
                <a:solidFill>
                  <a:srgbClr val="292929"/>
                </a:solidFill>
                <a:latin typeface="Times New Roman" panose="02020603050405020304" pitchFamily="18" charset="0"/>
              </a:rPr>
              <a:t>membrane Ig</a:t>
            </a:r>
            <a:br>
              <a:rPr lang="en-US" altLang="en-US" sz="1600" b="1">
                <a:solidFill>
                  <a:srgbClr val="292929"/>
                </a:solidFill>
                <a:latin typeface="Times New Roman" panose="02020603050405020304" pitchFamily="18" charset="0"/>
              </a:rPr>
            </a:br>
            <a:r>
              <a:rPr lang="en-US" altLang="en-US" sz="1600" b="1">
                <a:solidFill>
                  <a:srgbClr val="292929"/>
                </a:solidFill>
                <a:latin typeface="Times New Roman" panose="02020603050405020304" pitchFamily="18" charset="0"/>
              </a:rPr>
              <a:t>or</a:t>
            </a:r>
            <a:br>
              <a:rPr lang="en-US" altLang="en-US" sz="1600" b="1">
                <a:solidFill>
                  <a:srgbClr val="292929"/>
                </a:solidFill>
                <a:latin typeface="Times New Roman" panose="02020603050405020304" pitchFamily="18" charset="0"/>
              </a:rPr>
            </a:br>
            <a:r>
              <a:rPr lang="en-US" altLang="en-US" sz="1600" b="1">
                <a:solidFill>
                  <a:srgbClr val="292929"/>
                </a:solidFill>
                <a:latin typeface="Times New Roman" panose="02020603050405020304" pitchFamily="18" charset="0"/>
              </a:rPr>
              <a:t>surface Ig</a:t>
            </a:r>
          </a:p>
        </p:txBody>
      </p:sp>
      <p:sp>
        <p:nvSpPr>
          <p:cNvPr id="186375" name="Text Box 7"/>
          <p:cNvSpPr txBox="1">
            <a:spLocks noChangeArrowheads="1"/>
          </p:cNvSpPr>
          <p:nvPr/>
        </p:nvSpPr>
        <p:spPr bwMode="auto">
          <a:xfrm>
            <a:off x="1905000" y="152400"/>
            <a:ext cx="792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2400">
                <a:solidFill>
                  <a:srgbClr val="000000"/>
                </a:solidFill>
                <a:latin typeface="Times New Roman" panose="02020603050405020304" pitchFamily="18" charset="0"/>
              </a:rPr>
              <a:t>Antigen recognition by the </a:t>
            </a:r>
            <a:r>
              <a:rPr lang="en-US" altLang="en-US" sz="2400" b="1">
                <a:solidFill>
                  <a:srgbClr val="FF0000"/>
                </a:solidFill>
                <a:latin typeface="Times New Roman" panose="02020603050405020304" pitchFamily="18" charset="0"/>
              </a:rPr>
              <a:t>TCR</a:t>
            </a:r>
          </a:p>
        </p:txBody>
      </p:sp>
      <p:sp>
        <p:nvSpPr>
          <p:cNvPr id="186376" name="Text Box 8"/>
          <p:cNvSpPr txBox="1">
            <a:spLocks noChangeArrowheads="1"/>
          </p:cNvSpPr>
          <p:nvPr/>
        </p:nvSpPr>
        <p:spPr bwMode="auto">
          <a:xfrm>
            <a:off x="8534400" y="4956176"/>
            <a:ext cx="2133600" cy="1749425"/>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1800">
                <a:solidFill>
                  <a:srgbClr val="000000"/>
                </a:solidFill>
                <a:latin typeface="Times New Roman" panose="02020603050405020304" pitchFamily="18" charset="0"/>
              </a:rPr>
              <a:t>Note the </a:t>
            </a:r>
            <a:r>
              <a:rPr lang="en-US" altLang="en-US" sz="1800">
                <a:solidFill>
                  <a:srgbClr val="0000FF"/>
                </a:solidFill>
                <a:latin typeface="Times New Roman" panose="02020603050405020304" pitchFamily="18" charset="0"/>
              </a:rPr>
              <a:t>transmembrane</a:t>
            </a:r>
            <a:r>
              <a:rPr lang="en-US" altLang="en-US" sz="1800">
                <a:solidFill>
                  <a:srgbClr val="000000"/>
                </a:solidFill>
                <a:latin typeface="Times New Roman" panose="02020603050405020304" pitchFamily="18" charset="0"/>
              </a:rPr>
              <a:t> and </a:t>
            </a:r>
            <a:r>
              <a:rPr lang="en-US" altLang="en-US" sz="1800">
                <a:solidFill>
                  <a:srgbClr val="993366"/>
                </a:solidFill>
                <a:latin typeface="Times New Roman" panose="02020603050405020304" pitchFamily="18" charset="0"/>
              </a:rPr>
              <a:t>cytoplasmic</a:t>
            </a:r>
            <a:r>
              <a:rPr lang="en-US" altLang="en-US" sz="1800">
                <a:solidFill>
                  <a:srgbClr val="000000"/>
                </a:solidFill>
                <a:latin typeface="Times New Roman" panose="02020603050405020304" pitchFamily="18" charset="0"/>
              </a:rPr>
              <a:t> amino acids here but they are absent on the soluble forms of Igs</a:t>
            </a:r>
          </a:p>
        </p:txBody>
      </p:sp>
      <p:sp>
        <p:nvSpPr>
          <p:cNvPr id="186377" name="Line 9"/>
          <p:cNvSpPr>
            <a:spLocks noChangeShapeType="1"/>
          </p:cNvSpPr>
          <p:nvPr/>
        </p:nvSpPr>
        <p:spPr bwMode="auto">
          <a:xfrm flipH="1">
            <a:off x="8001000" y="5461000"/>
            <a:ext cx="609600" cy="0"/>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US">
              <a:solidFill>
                <a:srgbClr val="000000"/>
              </a:solidFill>
            </a:endParaRPr>
          </a:p>
        </p:txBody>
      </p:sp>
      <p:sp>
        <p:nvSpPr>
          <p:cNvPr id="186378" name="Line 10"/>
          <p:cNvSpPr>
            <a:spLocks noChangeShapeType="1"/>
          </p:cNvSpPr>
          <p:nvPr/>
        </p:nvSpPr>
        <p:spPr bwMode="auto">
          <a:xfrm flipH="1">
            <a:off x="8001000" y="5689600"/>
            <a:ext cx="609600" cy="0"/>
          </a:xfrm>
          <a:prstGeom prst="line">
            <a:avLst/>
          </a:prstGeom>
          <a:noFill/>
          <a:ln w="19050">
            <a:solidFill>
              <a:srgbClr val="993366"/>
            </a:solidFill>
            <a:round/>
            <a:headEnd/>
            <a:tailEnd type="triangle" w="med" len="me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US">
              <a:solidFill>
                <a:srgbClr val="000000"/>
              </a:solidFill>
            </a:endParaRPr>
          </a:p>
        </p:txBody>
      </p:sp>
      <p:sp>
        <p:nvSpPr>
          <p:cNvPr id="186379" name="Rectangle 11"/>
          <p:cNvSpPr>
            <a:spLocks noChangeArrowheads="1"/>
          </p:cNvSpPr>
          <p:nvPr/>
        </p:nvSpPr>
        <p:spPr bwMode="auto">
          <a:xfrm>
            <a:off x="5867400" y="6330434"/>
            <a:ext cx="2667000" cy="36933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18638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9A45376-761E-4AD9-9A5E-DCEFEC510676}" type="slidenum">
              <a:rPr lang="en-US" altLang="en-US" sz="1400">
                <a:solidFill>
                  <a:srgbClr val="000000"/>
                </a:solidFill>
              </a:rPr>
              <a:pPr>
                <a:spcBef>
                  <a:spcPct val="0"/>
                </a:spcBef>
                <a:buFontTx/>
                <a:buNone/>
              </a:pPr>
              <a:t>13</a:t>
            </a:fld>
            <a:endParaRPr lang="en-US" altLang="en-US" sz="1400">
              <a:solidFill>
                <a:srgbClr val="000000"/>
              </a:solidFill>
            </a:endParaRPr>
          </a:p>
        </p:txBody>
      </p:sp>
    </p:spTree>
    <p:extLst>
      <p:ext uri="{BB962C8B-B14F-4D97-AF65-F5344CB8AC3E}">
        <p14:creationId xmlns:p14="http://schemas.microsoft.com/office/powerpoint/2010/main" val="37955508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descr="figure 3-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1864" y="914400"/>
            <a:ext cx="4389437"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19" name="Text Box 3"/>
          <p:cNvSpPr txBox="1">
            <a:spLocks noChangeArrowheads="1"/>
          </p:cNvSpPr>
          <p:nvPr/>
        </p:nvSpPr>
        <p:spPr bwMode="auto">
          <a:xfrm>
            <a:off x="2209800" y="1"/>
            <a:ext cx="3124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2800">
                <a:solidFill>
                  <a:srgbClr val="FF0000"/>
                </a:solidFill>
                <a:latin typeface="Times New Roman" panose="02020603050405020304" pitchFamily="18" charset="0"/>
              </a:rPr>
              <a:t>The TCR cont. </a:t>
            </a:r>
          </a:p>
        </p:txBody>
      </p:sp>
      <p:sp>
        <p:nvSpPr>
          <p:cNvPr id="188420" name="Text Box 4"/>
          <p:cNvSpPr txBox="1">
            <a:spLocks noChangeArrowheads="1"/>
          </p:cNvSpPr>
          <p:nvPr/>
        </p:nvSpPr>
        <p:spPr bwMode="auto">
          <a:xfrm>
            <a:off x="7010400" y="1312863"/>
            <a:ext cx="3352800"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2400">
                <a:solidFill>
                  <a:srgbClr val="000000"/>
                </a:solidFill>
                <a:latin typeface="Times New Roman" panose="02020603050405020304" pitchFamily="18" charset="0"/>
              </a:rPr>
              <a:t>There is also a TCR made of a </a:t>
            </a:r>
            <a:r>
              <a:rPr lang="en-US" altLang="en-US" sz="2400">
                <a:solidFill>
                  <a:srgbClr val="000000"/>
                </a:solidFill>
                <a:latin typeface="Symbol" panose="05050102010706020507" pitchFamily="18" charset="2"/>
              </a:rPr>
              <a:t>g</a:t>
            </a:r>
            <a:r>
              <a:rPr lang="en-US" altLang="en-US" sz="2400">
                <a:solidFill>
                  <a:srgbClr val="000000"/>
                </a:solidFill>
                <a:latin typeface="Times New Roman" panose="02020603050405020304" pitchFamily="18" charset="0"/>
              </a:rPr>
              <a:t> and </a:t>
            </a:r>
            <a:r>
              <a:rPr lang="en-US" altLang="en-US" sz="2400">
                <a:solidFill>
                  <a:srgbClr val="000000"/>
                </a:solidFill>
                <a:latin typeface="Symbol" panose="05050102010706020507" pitchFamily="18" charset="2"/>
              </a:rPr>
              <a:t>d</a:t>
            </a:r>
            <a:r>
              <a:rPr lang="en-US" altLang="en-US" sz="2400">
                <a:solidFill>
                  <a:srgbClr val="000000"/>
                </a:solidFill>
                <a:latin typeface="Times New Roman" panose="02020603050405020304" pitchFamily="18" charset="0"/>
              </a:rPr>
              <a:t> chain (the </a:t>
            </a:r>
            <a:r>
              <a:rPr lang="en-US" altLang="en-US" sz="2400">
                <a:solidFill>
                  <a:srgbClr val="000000"/>
                </a:solidFill>
                <a:latin typeface="Symbol" panose="05050102010706020507" pitchFamily="18" charset="2"/>
              </a:rPr>
              <a:t>gd</a:t>
            </a:r>
            <a:r>
              <a:rPr lang="en-US" altLang="en-US" sz="2400">
                <a:solidFill>
                  <a:srgbClr val="000000"/>
                </a:solidFill>
                <a:latin typeface="Times New Roman" panose="02020603050405020304" pitchFamily="18" charset="0"/>
              </a:rPr>
              <a:t> are </a:t>
            </a:r>
            <a:r>
              <a:rPr lang="en-US" altLang="en-US" sz="2400">
                <a:solidFill>
                  <a:srgbClr val="FF0000"/>
                </a:solidFill>
                <a:latin typeface="Times New Roman" panose="02020603050405020304" pitchFamily="18" charset="0"/>
              </a:rPr>
              <a:t>TCR1</a:t>
            </a:r>
            <a:r>
              <a:rPr lang="en-US" altLang="en-US" sz="2400">
                <a:solidFill>
                  <a:srgbClr val="000000"/>
                </a:solidFill>
                <a:latin typeface="Times New Roman" panose="02020603050405020304" pitchFamily="18" charset="0"/>
              </a:rPr>
              <a:t>)</a:t>
            </a:r>
          </a:p>
          <a:p>
            <a:pPr fontAlgn="base">
              <a:spcBef>
                <a:spcPct val="50000"/>
              </a:spcBef>
              <a:spcAft>
                <a:spcPct val="0"/>
              </a:spcAft>
              <a:buFontTx/>
              <a:buNone/>
            </a:pPr>
            <a:r>
              <a:rPr lang="en-US" altLang="en-US" sz="2400" i="1">
                <a:solidFill>
                  <a:srgbClr val="000000"/>
                </a:solidFill>
                <a:latin typeface="Times New Roman" panose="02020603050405020304" pitchFamily="18" charset="0"/>
              </a:rPr>
              <a:t>TCR1 first produced in body (intestine)</a:t>
            </a:r>
          </a:p>
          <a:p>
            <a:pPr fontAlgn="base">
              <a:spcBef>
                <a:spcPct val="50000"/>
              </a:spcBef>
              <a:spcAft>
                <a:spcPct val="0"/>
              </a:spcAft>
              <a:buFontTx/>
              <a:buNone/>
            </a:pPr>
            <a:r>
              <a:rPr lang="en-US" altLang="en-US" sz="2400">
                <a:solidFill>
                  <a:srgbClr val="000000"/>
                </a:solidFill>
                <a:latin typeface="Times New Roman" panose="02020603050405020304" pitchFamily="18" charset="0"/>
              </a:rPr>
              <a:t>The </a:t>
            </a:r>
            <a:r>
              <a:rPr lang="el-GR" altLang="en-US" sz="2400">
                <a:solidFill>
                  <a:srgbClr val="000000"/>
                </a:solidFill>
                <a:latin typeface="Times New Roman" panose="02020603050405020304" pitchFamily="18" charset="0"/>
              </a:rPr>
              <a:t>αβ </a:t>
            </a:r>
            <a:r>
              <a:rPr lang="en-US" altLang="en-US" sz="2400">
                <a:solidFill>
                  <a:srgbClr val="000000"/>
                </a:solidFill>
                <a:latin typeface="Times New Roman" panose="02020603050405020304" pitchFamily="18" charset="0"/>
              </a:rPr>
              <a:t>are </a:t>
            </a:r>
            <a:r>
              <a:rPr lang="en-US" altLang="en-US" sz="2400">
                <a:solidFill>
                  <a:srgbClr val="FF0000"/>
                </a:solidFill>
                <a:latin typeface="Times New Roman" panose="02020603050405020304" pitchFamily="18" charset="0"/>
              </a:rPr>
              <a:t>TCR2</a:t>
            </a:r>
          </a:p>
          <a:p>
            <a:pPr fontAlgn="base">
              <a:spcBef>
                <a:spcPct val="50000"/>
              </a:spcBef>
              <a:spcAft>
                <a:spcPct val="0"/>
              </a:spcAft>
              <a:buFontTx/>
              <a:buNone/>
            </a:pPr>
            <a:r>
              <a:rPr lang="en-US" altLang="en-US" sz="2400">
                <a:solidFill>
                  <a:srgbClr val="000000"/>
                </a:solidFill>
                <a:latin typeface="Times New Roman" panose="02020603050405020304" pitchFamily="18" charset="0"/>
              </a:rPr>
              <a:t>While 90% of TCRs in body are TCR2 which are produced in thymus.</a:t>
            </a:r>
          </a:p>
          <a:p>
            <a:pPr fontAlgn="base">
              <a:spcBef>
                <a:spcPct val="50000"/>
              </a:spcBef>
              <a:spcAft>
                <a:spcPct val="0"/>
              </a:spcAft>
              <a:buFontTx/>
              <a:buNone/>
            </a:pPr>
            <a:r>
              <a:rPr lang="en-US" altLang="en-US" sz="2400" i="1">
                <a:solidFill>
                  <a:srgbClr val="000000"/>
                </a:solidFill>
                <a:latin typeface="Times New Roman" panose="02020603050405020304" pitchFamily="18" charset="0"/>
              </a:rPr>
              <a:t>Memory T Cells possessing TCR2  </a:t>
            </a:r>
          </a:p>
        </p:txBody>
      </p:sp>
      <p:sp>
        <p:nvSpPr>
          <p:cNvPr id="18842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4A08DCB-CCDC-4FF3-ACAC-50B33999EDAC}" type="slidenum">
              <a:rPr lang="en-US" altLang="en-US" sz="1400">
                <a:solidFill>
                  <a:srgbClr val="000000"/>
                </a:solidFill>
              </a:rPr>
              <a:pPr>
                <a:spcBef>
                  <a:spcPct val="0"/>
                </a:spcBef>
                <a:buFontTx/>
                <a:buNone/>
              </a:pPr>
              <a:t>14</a:t>
            </a:fld>
            <a:endParaRPr lang="en-US" altLang="en-US" sz="1400">
              <a:solidFill>
                <a:srgbClr val="000000"/>
              </a:solidFill>
            </a:endParaRPr>
          </a:p>
        </p:txBody>
      </p:sp>
    </p:spTree>
    <p:extLst>
      <p:ext uri="{BB962C8B-B14F-4D97-AF65-F5344CB8AC3E}">
        <p14:creationId xmlns:p14="http://schemas.microsoft.com/office/powerpoint/2010/main" val="973454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 Box 2"/>
          <p:cNvSpPr txBox="1">
            <a:spLocks noChangeArrowheads="1"/>
          </p:cNvSpPr>
          <p:nvPr/>
        </p:nvSpPr>
        <p:spPr bwMode="auto">
          <a:xfrm>
            <a:off x="2286000" y="533401"/>
            <a:ext cx="7696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FontTx/>
              <a:buNone/>
            </a:pPr>
            <a:r>
              <a:rPr lang="en-US" altLang="en-US" sz="2400" b="1">
                <a:solidFill>
                  <a:srgbClr val="FF0000"/>
                </a:solidFill>
                <a:latin typeface="Times New Roman" panose="02020603050405020304" pitchFamily="18" charset="0"/>
              </a:rPr>
              <a:t>Antibodies, unlike TCRs, bind continuous (linear) or conformational epitopes</a:t>
            </a:r>
          </a:p>
        </p:txBody>
      </p:sp>
      <p:sp>
        <p:nvSpPr>
          <p:cNvPr id="190467" name="Text Box 3"/>
          <p:cNvSpPr txBox="1">
            <a:spLocks noChangeArrowheads="1"/>
          </p:cNvSpPr>
          <p:nvPr/>
        </p:nvSpPr>
        <p:spPr bwMode="auto">
          <a:xfrm>
            <a:off x="1981200" y="1752601"/>
            <a:ext cx="8534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2800">
                <a:solidFill>
                  <a:srgbClr val="000000"/>
                </a:solidFill>
                <a:latin typeface="Calibri" panose="020F0502020204030204" pitchFamily="34" charset="0"/>
              </a:rPr>
              <a:t>Usually antigens recognized by </a:t>
            </a:r>
            <a:r>
              <a:rPr lang="en-US" altLang="en-US" sz="2800" b="1">
                <a:solidFill>
                  <a:srgbClr val="000000"/>
                </a:solidFill>
                <a:latin typeface="Calibri" panose="020F0502020204030204" pitchFamily="34" charset="0"/>
              </a:rPr>
              <a:t>antibodies</a:t>
            </a:r>
            <a:r>
              <a:rPr lang="en-US" altLang="en-US" sz="2800">
                <a:solidFill>
                  <a:srgbClr val="000000"/>
                </a:solidFill>
                <a:latin typeface="Calibri" panose="020F0502020204030204" pitchFamily="34" charset="0"/>
              </a:rPr>
              <a:t> are in their </a:t>
            </a:r>
            <a:r>
              <a:rPr lang="en-US" altLang="en-US" sz="2800" u="sng">
                <a:solidFill>
                  <a:srgbClr val="000000"/>
                </a:solidFill>
                <a:latin typeface="Calibri" panose="020F0502020204030204" pitchFamily="34" charset="0"/>
              </a:rPr>
              <a:t>native configuration</a:t>
            </a:r>
            <a:r>
              <a:rPr lang="en-US" altLang="en-US" sz="2800">
                <a:solidFill>
                  <a:srgbClr val="000000"/>
                </a:solidFill>
                <a:latin typeface="Calibri" panose="020F0502020204030204" pitchFamily="34" charset="0"/>
              </a:rPr>
              <a:t>. </a:t>
            </a:r>
            <a:r>
              <a:rPr lang="en-US" altLang="en-US" sz="2800" b="1">
                <a:solidFill>
                  <a:srgbClr val="000000"/>
                </a:solidFill>
                <a:latin typeface="Calibri" panose="020F0502020204030204" pitchFamily="34" charset="0"/>
              </a:rPr>
              <a:t> Antibodies</a:t>
            </a:r>
            <a:r>
              <a:rPr lang="en-US" altLang="en-US" sz="2800">
                <a:solidFill>
                  <a:srgbClr val="000000"/>
                </a:solidFill>
                <a:latin typeface="Calibri" panose="020F0502020204030204" pitchFamily="34" charset="0"/>
              </a:rPr>
              <a:t> bind on the </a:t>
            </a:r>
            <a:r>
              <a:rPr lang="en-US" altLang="en-US" sz="2800" u="sng">
                <a:solidFill>
                  <a:srgbClr val="000000"/>
                </a:solidFill>
                <a:latin typeface="Calibri" panose="020F0502020204030204" pitchFamily="34" charset="0"/>
              </a:rPr>
              <a:t>surface</a:t>
            </a:r>
            <a:r>
              <a:rPr lang="en-US" altLang="en-US" sz="2800">
                <a:solidFill>
                  <a:srgbClr val="000000"/>
                </a:solidFill>
                <a:latin typeface="Calibri" panose="020F0502020204030204" pitchFamily="34" charset="0"/>
              </a:rPr>
              <a:t> of the antigen (e.g., amino acids that are buried in the center of a globular protein are </a:t>
            </a:r>
            <a:r>
              <a:rPr lang="en-US" altLang="en-US" sz="2800" u="sng">
                <a:solidFill>
                  <a:srgbClr val="000000"/>
                </a:solidFill>
                <a:latin typeface="Calibri" panose="020F0502020204030204" pitchFamily="34" charset="0"/>
              </a:rPr>
              <a:t>not</a:t>
            </a:r>
            <a:r>
              <a:rPr lang="en-US" altLang="en-US" sz="2800">
                <a:solidFill>
                  <a:srgbClr val="000000"/>
                </a:solidFill>
                <a:latin typeface="Calibri" panose="020F0502020204030204" pitchFamily="34" charset="0"/>
              </a:rPr>
              <a:t> accessible by antibodies).  </a:t>
            </a:r>
            <a:r>
              <a:rPr lang="en-US" altLang="en-US" sz="2800" b="1">
                <a:solidFill>
                  <a:srgbClr val="000000"/>
                </a:solidFill>
                <a:latin typeface="Calibri" panose="020F0502020204030204" pitchFamily="34" charset="0"/>
              </a:rPr>
              <a:t>Antibodies</a:t>
            </a:r>
            <a:r>
              <a:rPr lang="en-US" altLang="en-US" sz="2800">
                <a:solidFill>
                  <a:srgbClr val="000000"/>
                </a:solidFill>
                <a:latin typeface="Calibri" panose="020F0502020204030204" pitchFamily="34" charset="0"/>
              </a:rPr>
              <a:t> bind </a:t>
            </a:r>
            <a:r>
              <a:rPr lang="en-US" altLang="en-US" sz="2800" u="sng">
                <a:solidFill>
                  <a:srgbClr val="000000"/>
                </a:solidFill>
                <a:latin typeface="Calibri" panose="020F0502020204030204" pitchFamily="34" charset="0"/>
              </a:rPr>
              <a:t>linear and conformational</a:t>
            </a:r>
            <a:r>
              <a:rPr lang="en-US" altLang="en-US" sz="2800">
                <a:solidFill>
                  <a:srgbClr val="000000"/>
                </a:solidFill>
                <a:latin typeface="Calibri" panose="020F0502020204030204" pitchFamily="34" charset="0"/>
              </a:rPr>
              <a:t> epitopes.</a:t>
            </a:r>
          </a:p>
        </p:txBody>
      </p:sp>
      <p:sp>
        <p:nvSpPr>
          <p:cNvPr id="171012" name="Text Box 4"/>
          <p:cNvSpPr txBox="1">
            <a:spLocks noChangeArrowheads="1"/>
          </p:cNvSpPr>
          <p:nvPr/>
        </p:nvSpPr>
        <p:spPr bwMode="auto">
          <a:xfrm>
            <a:off x="1981200" y="4768850"/>
            <a:ext cx="8534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2800" b="1">
                <a:solidFill>
                  <a:srgbClr val="000000"/>
                </a:solidFill>
                <a:latin typeface="Calibri" panose="020F0502020204030204" pitchFamily="34" charset="0"/>
              </a:rPr>
              <a:t>Antibodies</a:t>
            </a:r>
            <a:r>
              <a:rPr lang="en-US" altLang="en-US" sz="2800">
                <a:solidFill>
                  <a:srgbClr val="000000"/>
                </a:solidFill>
                <a:latin typeface="Calibri" panose="020F0502020204030204" pitchFamily="34" charset="0"/>
              </a:rPr>
              <a:t> can </a:t>
            </a:r>
            <a:r>
              <a:rPr lang="en-US" altLang="en-US" sz="2800" u="sng">
                <a:solidFill>
                  <a:srgbClr val="000000"/>
                </a:solidFill>
                <a:latin typeface="Calibri" panose="020F0502020204030204" pitchFamily="34" charset="0"/>
              </a:rPr>
              <a:t>bind proteins, carbohydrates, lipids and nucleic acids</a:t>
            </a:r>
            <a:r>
              <a:rPr lang="en-US" altLang="en-US" sz="2800">
                <a:solidFill>
                  <a:srgbClr val="000000"/>
                </a:solidFill>
                <a:latin typeface="Calibri" panose="020F0502020204030204" pitchFamily="34" charset="0"/>
              </a:rPr>
              <a:t> (essentially any macromolecule), most antibodies bind proteins or carbohydrates.</a:t>
            </a:r>
          </a:p>
        </p:txBody>
      </p:sp>
      <p:sp>
        <p:nvSpPr>
          <p:cNvPr id="19046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603F7380-8BDF-4240-94CD-8458835A3FFF}" type="slidenum">
              <a:rPr lang="en-US" altLang="en-US" sz="1400">
                <a:solidFill>
                  <a:srgbClr val="000000"/>
                </a:solidFill>
              </a:rPr>
              <a:pPr>
                <a:spcBef>
                  <a:spcPct val="0"/>
                </a:spcBef>
                <a:buFontTx/>
                <a:buNone/>
              </a:pPr>
              <a:t>15</a:t>
            </a:fld>
            <a:endParaRPr lang="en-US" altLang="en-US" sz="1400">
              <a:solidFill>
                <a:srgbClr val="000000"/>
              </a:solidFill>
            </a:endParaRPr>
          </a:p>
        </p:txBody>
      </p:sp>
    </p:spTree>
    <p:extLst>
      <p:ext uri="{BB962C8B-B14F-4D97-AF65-F5344CB8AC3E}">
        <p14:creationId xmlns:p14="http://schemas.microsoft.com/office/powerpoint/2010/main" val="2586881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1012"/>
                                        </p:tgtEl>
                                        <p:attrNameLst>
                                          <p:attrName>style.visibility</p:attrName>
                                        </p:attrNameLst>
                                      </p:cBhvr>
                                      <p:to>
                                        <p:strVal val="visible"/>
                                      </p:to>
                                    </p:set>
                                    <p:anim calcmode="lin" valueType="num">
                                      <p:cBhvr additive="base">
                                        <p:cTn id="7" dur="500" fill="hold"/>
                                        <p:tgtEl>
                                          <p:spTgt spid="171012"/>
                                        </p:tgtEl>
                                        <p:attrNameLst>
                                          <p:attrName>ppt_x</p:attrName>
                                        </p:attrNameLst>
                                      </p:cBhvr>
                                      <p:tavLst>
                                        <p:tav tm="0">
                                          <p:val>
                                            <p:strVal val="0-#ppt_w/2"/>
                                          </p:val>
                                        </p:tav>
                                        <p:tav tm="100000">
                                          <p:val>
                                            <p:strVal val="#ppt_x"/>
                                          </p:val>
                                        </p:tav>
                                      </p:tavLst>
                                    </p:anim>
                                    <p:anim calcmode="lin" valueType="num">
                                      <p:cBhvr additive="base">
                                        <p:cTn id="8" dur="500" fill="hold"/>
                                        <p:tgtEl>
                                          <p:spTgt spid="1710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ext Box 2"/>
          <p:cNvSpPr txBox="1">
            <a:spLocks noChangeArrowheads="1"/>
          </p:cNvSpPr>
          <p:nvPr/>
        </p:nvSpPr>
        <p:spPr bwMode="auto">
          <a:xfrm>
            <a:off x="1752600" y="1447800"/>
            <a:ext cx="8610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2400">
                <a:solidFill>
                  <a:srgbClr val="000000"/>
                </a:solidFill>
                <a:latin typeface="Calibri" panose="020F0502020204030204" pitchFamily="34" charset="0"/>
              </a:rPr>
              <a:t>The </a:t>
            </a:r>
            <a:r>
              <a:rPr lang="en-US" altLang="en-US" sz="2400" b="1">
                <a:solidFill>
                  <a:srgbClr val="000000"/>
                </a:solidFill>
                <a:latin typeface="Calibri" panose="020F0502020204030204" pitchFamily="34" charset="0"/>
              </a:rPr>
              <a:t>TCR</a:t>
            </a:r>
            <a:r>
              <a:rPr lang="en-US" altLang="en-US" sz="2400">
                <a:solidFill>
                  <a:srgbClr val="000000"/>
                </a:solidFill>
                <a:latin typeface="Calibri" panose="020F0502020204030204" pitchFamily="34" charset="0"/>
              </a:rPr>
              <a:t> </a:t>
            </a:r>
            <a:r>
              <a:rPr lang="en-US" altLang="en-US" sz="2400" u="sng">
                <a:solidFill>
                  <a:srgbClr val="000000"/>
                </a:solidFill>
                <a:latin typeface="Calibri" panose="020F0502020204030204" pitchFamily="34" charset="0"/>
              </a:rPr>
              <a:t>binds peptides</a:t>
            </a:r>
            <a:r>
              <a:rPr lang="en-US" altLang="en-US" sz="2400">
                <a:solidFill>
                  <a:srgbClr val="000000"/>
                </a:solidFill>
                <a:latin typeface="Calibri" panose="020F0502020204030204" pitchFamily="34" charset="0"/>
              </a:rPr>
              <a:t> from processed protein (proteins that have been chopped-up).  Accordingly, TCRs can bind peptides that are derived from the </a:t>
            </a:r>
            <a:r>
              <a:rPr lang="en-US" altLang="en-US" sz="2400" u="sng">
                <a:solidFill>
                  <a:srgbClr val="000000"/>
                </a:solidFill>
                <a:latin typeface="Calibri" panose="020F0502020204030204" pitchFamily="34" charset="0"/>
              </a:rPr>
              <a:t>surface</a:t>
            </a:r>
            <a:r>
              <a:rPr lang="en-US" altLang="en-US" sz="2400">
                <a:solidFill>
                  <a:srgbClr val="000000"/>
                </a:solidFill>
                <a:latin typeface="Calibri" panose="020F0502020204030204" pitchFamily="34" charset="0"/>
              </a:rPr>
              <a:t> of a proteins or peptides from the </a:t>
            </a:r>
            <a:r>
              <a:rPr lang="en-US" altLang="en-US" sz="2400" u="sng">
                <a:solidFill>
                  <a:srgbClr val="000000"/>
                </a:solidFill>
                <a:latin typeface="Calibri" panose="020F0502020204030204" pitchFamily="34" charset="0"/>
              </a:rPr>
              <a:t>interior</a:t>
            </a:r>
            <a:r>
              <a:rPr lang="en-US" altLang="en-US" sz="2400">
                <a:solidFill>
                  <a:srgbClr val="000000"/>
                </a:solidFill>
                <a:latin typeface="Calibri" panose="020F0502020204030204" pitchFamily="34" charset="0"/>
              </a:rPr>
              <a:t> of the protein.</a:t>
            </a:r>
          </a:p>
        </p:txBody>
      </p:sp>
      <p:sp>
        <p:nvSpPr>
          <p:cNvPr id="173059" name="Text Box 3"/>
          <p:cNvSpPr txBox="1">
            <a:spLocks noChangeArrowheads="1"/>
          </p:cNvSpPr>
          <p:nvPr/>
        </p:nvSpPr>
        <p:spPr bwMode="auto">
          <a:xfrm>
            <a:off x="1752600" y="3581401"/>
            <a:ext cx="8686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2400">
                <a:solidFill>
                  <a:srgbClr val="000000"/>
                </a:solidFill>
                <a:latin typeface="Calibri" panose="020F0502020204030204" pitchFamily="34" charset="0"/>
              </a:rPr>
              <a:t>Because of processing and presentation of peptides, the </a:t>
            </a:r>
            <a:r>
              <a:rPr lang="en-US" altLang="en-US" sz="2400" b="1">
                <a:solidFill>
                  <a:srgbClr val="000000"/>
                </a:solidFill>
                <a:latin typeface="Calibri" panose="020F0502020204030204" pitchFamily="34" charset="0"/>
              </a:rPr>
              <a:t>TCR</a:t>
            </a:r>
            <a:r>
              <a:rPr lang="en-US" altLang="en-US" sz="2400">
                <a:solidFill>
                  <a:srgbClr val="000000"/>
                </a:solidFill>
                <a:latin typeface="Calibri" panose="020F0502020204030204" pitchFamily="34" charset="0"/>
              </a:rPr>
              <a:t> binds only </a:t>
            </a:r>
            <a:r>
              <a:rPr lang="en-US" altLang="en-US" sz="2400" u="sng">
                <a:solidFill>
                  <a:srgbClr val="000000"/>
                </a:solidFill>
                <a:latin typeface="Calibri" panose="020F0502020204030204" pitchFamily="34" charset="0"/>
              </a:rPr>
              <a:t>linear epitopes</a:t>
            </a:r>
            <a:r>
              <a:rPr lang="en-US" altLang="en-US" sz="2400">
                <a:solidFill>
                  <a:srgbClr val="000000"/>
                </a:solidFill>
                <a:latin typeface="Calibri" panose="020F0502020204030204" pitchFamily="34" charset="0"/>
              </a:rPr>
              <a:t>.  TCRs can bind non-surface epitopes buried in the center of a big protein and can bind peptides from proteins from inside of bacteria and viruses.  TCRs bind only peptides [not nucleic acids, not lipids and not carbohydrates (rare exceptions)] because </a:t>
            </a:r>
            <a:r>
              <a:rPr lang="en-US" altLang="en-US" sz="2400">
                <a:solidFill>
                  <a:srgbClr val="C00000"/>
                </a:solidFill>
                <a:latin typeface="Calibri" panose="020F0502020204030204" pitchFamily="34" charset="0"/>
              </a:rPr>
              <a:t>MHC presents only peptides</a:t>
            </a:r>
            <a:r>
              <a:rPr lang="en-US" altLang="en-US" sz="2400">
                <a:solidFill>
                  <a:srgbClr val="000000"/>
                </a:solidFill>
                <a:latin typeface="Calibri" panose="020F0502020204030204" pitchFamily="34" charset="0"/>
              </a:rPr>
              <a:t> (not nucleic acids, not lipids, not carbohydrates).</a:t>
            </a:r>
          </a:p>
        </p:txBody>
      </p:sp>
      <p:sp>
        <p:nvSpPr>
          <p:cNvPr id="192516" name="Text Box 4"/>
          <p:cNvSpPr txBox="1">
            <a:spLocks noChangeArrowheads="1"/>
          </p:cNvSpPr>
          <p:nvPr/>
        </p:nvSpPr>
        <p:spPr bwMode="auto">
          <a:xfrm>
            <a:off x="1524000" y="609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2400" b="1">
                <a:solidFill>
                  <a:srgbClr val="FF0000"/>
                </a:solidFill>
                <a:latin typeface="Times New Roman" panose="02020603050405020304" pitchFamily="18" charset="0"/>
              </a:rPr>
              <a:t>Unlike antibodies, the TCR binds only continuous (linear) epitopes</a:t>
            </a:r>
          </a:p>
        </p:txBody>
      </p:sp>
      <p:sp>
        <p:nvSpPr>
          <p:cNvPr id="19251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1D2D1F2-103A-4F8F-AB0A-65B4D17903A4}" type="slidenum">
              <a:rPr lang="en-US" altLang="en-US" sz="1400">
                <a:solidFill>
                  <a:srgbClr val="000000"/>
                </a:solidFill>
              </a:rPr>
              <a:pPr>
                <a:spcBef>
                  <a:spcPct val="0"/>
                </a:spcBef>
                <a:buFontTx/>
                <a:buNone/>
              </a:pPr>
              <a:t>16</a:t>
            </a:fld>
            <a:endParaRPr lang="en-US" altLang="en-US" sz="1400">
              <a:solidFill>
                <a:srgbClr val="000000"/>
              </a:solidFill>
            </a:endParaRPr>
          </a:p>
        </p:txBody>
      </p:sp>
    </p:spTree>
    <p:extLst>
      <p:ext uri="{BB962C8B-B14F-4D97-AF65-F5344CB8AC3E}">
        <p14:creationId xmlns:p14="http://schemas.microsoft.com/office/powerpoint/2010/main" val="3964734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3058"/>
                                        </p:tgtEl>
                                        <p:attrNameLst>
                                          <p:attrName>style.visibility</p:attrName>
                                        </p:attrNameLst>
                                      </p:cBhvr>
                                      <p:to>
                                        <p:strVal val="visible"/>
                                      </p:to>
                                    </p:set>
                                    <p:anim calcmode="lin" valueType="num">
                                      <p:cBhvr additive="base">
                                        <p:cTn id="7" dur="500" fill="hold"/>
                                        <p:tgtEl>
                                          <p:spTgt spid="173058"/>
                                        </p:tgtEl>
                                        <p:attrNameLst>
                                          <p:attrName>ppt_x</p:attrName>
                                        </p:attrNameLst>
                                      </p:cBhvr>
                                      <p:tavLst>
                                        <p:tav tm="0">
                                          <p:val>
                                            <p:strVal val="1+#ppt_w/2"/>
                                          </p:val>
                                        </p:tav>
                                        <p:tav tm="100000">
                                          <p:val>
                                            <p:strVal val="#ppt_x"/>
                                          </p:val>
                                        </p:tav>
                                      </p:tavLst>
                                    </p:anim>
                                    <p:anim calcmode="lin" valueType="num">
                                      <p:cBhvr additive="base">
                                        <p:cTn id="8" dur="500" fill="hold"/>
                                        <p:tgtEl>
                                          <p:spTgt spid="1730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3059"/>
                                        </p:tgtEl>
                                        <p:attrNameLst>
                                          <p:attrName>style.visibility</p:attrName>
                                        </p:attrNameLst>
                                      </p:cBhvr>
                                      <p:to>
                                        <p:strVal val="visible"/>
                                      </p:to>
                                    </p:set>
                                    <p:anim calcmode="lin" valueType="num">
                                      <p:cBhvr additive="base">
                                        <p:cTn id="13" dur="500" fill="hold"/>
                                        <p:tgtEl>
                                          <p:spTgt spid="173059"/>
                                        </p:tgtEl>
                                        <p:attrNameLst>
                                          <p:attrName>ppt_x</p:attrName>
                                        </p:attrNameLst>
                                      </p:cBhvr>
                                      <p:tavLst>
                                        <p:tav tm="0">
                                          <p:val>
                                            <p:strVal val="#ppt_x"/>
                                          </p:val>
                                        </p:tav>
                                        <p:tav tm="100000">
                                          <p:val>
                                            <p:strVal val="#ppt_x"/>
                                          </p:val>
                                        </p:tav>
                                      </p:tavLst>
                                    </p:anim>
                                    <p:anim calcmode="lin" valueType="num">
                                      <p:cBhvr additive="base">
                                        <p:cTn id="14" dur="500" fill="hold"/>
                                        <p:tgtEl>
                                          <p:spTgt spid="1730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8" grpId="0" autoUpdateAnimBg="0"/>
      <p:bldP spid="17305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62" name="Object 2"/>
          <p:cNvGraphicFramePr>
            <a:graphicFrameLocks noChangeAspect="1"/>
          </p:cNvGraphicFramePr>
          <p:nvPr/>
        </p:nvGraphicFramePr>
        <p:xfrm>
          <a:off x="1657350" y="1420813"/>
          <a:ext cx="2933700" cy="4648200"/>
        </p:xfrm>
        <a:graphic>
          <a:graphicData uri="http://schemas.openxmlformats.org/presentationml/2006/ole">
            <mc:AlternateContent xmlns:mc="http://schemas.openxmlformats.org/markup-compatibility/2006">
              <mc:Choice xmlns:v="urn:schemas-microsoft-com:vml" Requires="v">
                <p:oleObj spid="_x0000_s2050" name="Image" r:id="rId4" imgW="3931595" imgH="6229597" progId="Photoshop.Image.7">
                  <p:embed/>
                </p:oleObj>
              </mc:Choice>
              <mc:Fallback>
                <p:oleObj name="Image" r:id="rId4" imgW="3931595" imgH="6229597" progId="Photoshop.Image.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7350" y="1420813"/>
                        <a:ext cx="2933700" cy="46482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563" name="Text Box 3"/>
          <p:cNvSpPr txBox="1">
            <a:spLocks noChangeArrowheads="1"/>
          </p:cNvSpPr>
          <p:nvPr/>
        </p:nvSpPr>
        <p:spPr bwMode="auto">
          <a:xfrm>
            <a:off x="2362200" y="153988"/>
            <a:ext cx="6934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FontTx/>
              <a:buNone/>
            </a:pPr>
            <a:r>
              <a:rPr lang="en-US" altLang="en-US" sz="2400">
                <a:solidFill>
                  <a:srgbClr val="FF0000"/>
                </a:solidFill>
                <a:latin typeface="Times New Roman" panose="02020603050405020304" pitchFamily="18" charset="0"/>
              </a:rPr>
              <a:t>Two classes of T cells are distinguished by surface proteins CD4 and CD8 (surface molecules used to ID cells are called markers)</a:t>
            </a:r>
          </a:p>
        </p:txBody>
      </p:sp>
      <p:sp>
        <p:nvSpPr>
          <p:cNvPr id="194564" name="Rectangle 4"/>
          <p:cNvSpPr>
            <a:spLocks noChangeArrowheads="1"/>
          </p:cNvSpPr>
          <p:nvPr/>
        </p:nvSpPr>
        <p:spPr bwMode="auto">
          <a:xfrm>
            <a:off x="5410200" y="1420813"/>
            <a:ext cx="3124200" cy="5029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175109" name="Text Box 5"/>
          <p:cNvSpPr txBox="1">
            <a:spLocks noChangeArrowheads="1"/>
          </p:cNvSpPr>
          <p:nvPr/>
        </p:nvSpPr>
        <p:spPr bwMode="auto">
          <a:xfrm>
            <a:off x="4991100" y="2711450"/>
            <a:ext cx="5410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2400" u="sng">
                <a:solidFill>
                  <a:srgbClr val="000000"/>
                </a:solidFill>
                <a:latin typeface="Times New Roman" panose="02020603050405020304" pitchFamily="18" charset="0"/>
              </a:rPr>
              <a:t>CD8 cells are T cells</a:t>
            </a:r>
            <a:r>
              <a:rPr lang="en-US" altLang="en-US" sz="2400">
                <a:solidFill>
                  <a:srgbClr val="000000"/>
                </a:solidFill>
                <a:latin typeface="Times New Roman" panose="02020603050405020304" pitchFamily="18" charset="0"/>
              </a:rPr>
              <a:t> (TCL) that bind antigen (peptide) of MHC class I</a:t>
            </a:r>
          </a:p>
        </p:txBody>
      </p:sp>
      <p:sp>
        <p:nvSpPr>
          <p:cNvPr id="175112" name="Text Box 8"/>
          <p:cNvSpPr txBox="1">
            <a:spLocks noChangeArrowheads="1"/>
          </p:cNvSpPr>
          <p:nvPr/>
        </p:nvSpPr>
        <p:spPr bwMode="auto">
          <a:xfrm>
            <a:off x="4876800" y="3786189"/>
            <a:ext cx="56388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2400">
                <a:solidFill>
                  <a:srgbClr val="000000"/>
                </a:solidFill>
                <a:latin typeface="Times New Roman" panose="02020603050405020304" pitchFamily="18" charset="0"/>
              </a:rPr>
              <a:t>Since either CD4 or CD8 binding to MHC is required for the TCR to effectively bind to MHC plus peptide, CD4 and CD8 are TCR </a:t>
            </a:r>
            <a:r>
              <a:rPr lang="en-US" altLang="en-US" sz="2400" b="1" u="sng">
                <a:solidFill>
                  <a:srgbClr val="0000FF"/>
                </a:solidFill>
                <a:latin typeface="Times New Roman" panose="02020603050405020304" pitchFamily="18" charset="0"/>
              </a:rPr>
              <a:t>co-receptors.</a:t>
            </a:r>
            <a:r>
              <a:rPr lang="en-US" altLang="en-US" sz="2400" b="1">
                <a:solidFill>
                  <a:srgbClr val="0000FF"/>
                </a:solidFill>
                <a:latin typeface="Times New Roman" panose="02020603050405020304" pitchFamily="18" charset="0"/>
              </a:rPr>
              <a:t>  </a:t>
            </a:r>
            <a:r>
              <a:rPr lang="en-US" altLang="en-US" sz="2400">
                <a:solidFill>
                  <a:srgbClr val="000000"/>
                </a:solidFill>
                <a:latin typeface="Times New Roman" panose="02020603050405020304" pitchFamily="18" charset="0"/>
              </a:rPr>
              <a:t>CD4 and CD8 also play an important role  in signal transduction</a:t>
            </a:r>
            <a:r>
              <a:rPr lang="en-US" altLang="en-US" sz="2400" b="1">
                <a:solidFill>
                  <a:srgbClr val="000000"/>
                </a:solidFill>
                <a:latin typeface="Times New Roman" panose="02020603050405020304" pitchFamily="18" charset="0"/>
              </a:rPr>
              <a:t>.</a:t>
            </a:r>
          </a:p>
        </p:txBody>
      </p:sp>
      <p:sp>
        <p:nvSpPr>
          <p:cNvPr id="175113" name="Text Box 9"/>
          <p:cNvSpPr txBox="1">
            <a:spLocks noChangeArrowheads="1"/>
          </p:cNvSpPr>
          <p:nvPr/>
        </p:nvSpPr>
        <p:spPr bwMode="auto">
          <a:xfrm>
            <a:off x="4724400" y="6308726"/>
            <a:ext cx="594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2000">
                <a:solidFill>
                  <a:srgbClr val="000000"/>
                </a:solidFill>
                <a:latin typeface="Times New Roman" panose="02020603050405020304" pitchFamily="18" charset="0"/>
              </a:rPr>
              <a:t>* There are CD4</a:t>
            </a:r>
            <a:r>
              <a:rPr lang="en-US" altLang="en-US" sz="2000" baseline="30000">
                <a:solidFill>
                  <a:srgbClr val="000000"/>
                </a:solidFill>
                <a:latin typeface="Times New Roman" panose="02020603050405020304" pitchFamily="18" charset="0"/>
              </a:rPr>
              <a:t>+</a:t>
            </a:r>
            <a:r>
              <a:rPr lang="en-US" altLang="en-US" sz="2000">
                <a:solidFill>
                  <a:srgbClr val="000000"/>
                </a:solidFill>
                <a:latin typeface="Times New Roman" panose="02020603050405020304" pitchFamily="18" charset="0"/>
              </a:rPr>
              <a:t> cells that are not T cells, so be careful</a:t>
            </a:r>
          </a:p>
        </p:txBody>
      </p:sp>
      <p:sp>
        <p:nvSpPr>
          <p:cNvPr id="175114" name="Text Box 10"/>
          <p:cNvSpPr txBox="1">
            <a:spLocks noChangeArrowheads="1"/>
          </p:cNvSpPr>
          <p:nvPr/>
        </p:nvSpPr>
        <p:spPr bwMode="auto">
          <a:xfrm>
            <a:off x="5029200" y="1447800"/>
            <a:ext cx="541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2400">
                <a:solidFill>
                  <a:srgbClr val="000000"/>
                </a:solidFill>
                <a:latin typeface="Times New Roman" panose="02020603050405020304" pitchFamily="18" charset="0"/>
              </a:rPr>
              <a:t>CD4</a:t>
            </a:r>
            <a:r>
              <a:rPr lang="en-US" altLang="en-US" sz="2400" baseline="30000">
                <a:solidFill>
                  <a:srgbClr val="000000"/>
                </a:solidFill>
                <a:latin typeface="Times New Roman" panose="02020603050405020304" pitchFamily="18" charset="0"/>
              </a:rPr>
              <a:t> </a:t>
            </a:r>
            <a:r>
              <a:rPr lang="en-US" altLang="en-US" sz="2400">
                <a:solidFill>
                  <a:srgbClr val="000000"/>
                </a:solidFill>
                <a:latin typeface="Times New Roman" panose="02020603050405020304" pitchFamily="18" charset="0"/>
              </a:rPr>
              <a:t>cells are assumed</a:t>
            </a:r>
            <a:r>
              <a:rPr lang="en-US" altLang="en-US" sz="2800" baseline="30000">
                <a:solidFill>
                  <a:srgbClr val="000000"/>
                </a:solidFill>
                <a:latin typeface="Times New Roman" panose="02020603050405020304" pitchFamily="18" charset="0"/>
              </a:rPr>
              <a:t>* </a:t>
            </a:r>
            <a:r>
              <a:rPr lang="en-US" altLang="en-US" sz="2400">
                <a:solidFill>
                  <a:srgbClr val="000000"/>
                </a:solidFill>
                <a:latin typeface="Times New Roman" panose="02020603050405020304" pitchFamily="18" charset="0"/>
              </a:rPr>
              <a:t>to be T cells (T</a:t>
            </a:r>
            <a:r>
              <a:rPr lang="en-US" altLang="en-US" sz="2400" baseline="-25000">
                <a:solidFill>
                  <a:srgbClr val="000000"/>
                </a:solidFill>
                <a:latin typeface="Times New Roman" panose="02020603050405020304" pitchFamily="18" charset="0"/>
              </a:rPr>
              <a:t>H</a:t>
            </a:r>
            <a:r>
              <a:rPr lang="en-US" altLang="en-US" sz="2400">
                <a:solidFill>
                  <a:srgbClr val="000000"/>
                </a:solidFill>
                <a:latin typeface="Times New Roman" panose="02020603050405020304" pitchFamily="18" charset="0"/>
              </a:rPr>
              <a:t>) with TCRs that bind antigen (peptide) of MHC class II</a:t>
            </a:r>
          </a:p>
        </p:txBody>
      </p:sp>
      <p:sp>
        <p:nvSpPr>
          <p:cNvPr id="19456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1E9940C-BF35-4244-9E99-3FC3BAC32EE0}" type="slidenum">
              <a:rPr lang="en-US" altLang="en-US" sz="1400">
                <a:solidFill>
                  <a:srgbClr val="000000"/>
                </a:solidFill>
              </a:rPr>
              <a:pPr>
                <a:spcBef>
                  <a:spcPct val="0"/>
                </a:spcBef>
                <a:buFontTx/>
                <a:buNone/>
              </a:pPr>
              <a:t>17</a:t>
            </a:fld>
            <a:endParaRPr lang="en-US" altLang="en-US" sz="1400">
              <a:solidFill>
                <a:srgbClr val="000000"/>
              </a:solidFill>
            </a:endParaRPr>
          </a:p>
        </p:txBody>
      </p:sp>
    </p:spTree>
    <p:extLst>
      <p:ext uri="{BB962C8B-B14F-4D97-AF65-F5344CB8AC3E}">
        <p14:creationId xmlns:p14="http://schemas.microsoft.com/office/powerpoint/2010/main" val="15306190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5114"/>
                                        </p:tgtEl>
                                        <p:attrNameLst>
                                          <p:attrName>style.visibility</p:attrName>
                                        </p:attrNameLst>
                                      </p:cBhvr>
                                      <p:to>
                                        <p:strVal val="visible"/>
                                      </p:to>
                                    </p:set>
                                    <p:animEffect transition="in" filter="dissolve">
                                      <p:cBhvr>
                                        <p:cTn id="7" dur="500"/>
                                        <p:tgtEl>
                                          <p:spTgt spid="175114"/>
                                        </p:tgtEl>
                                      </p:cBhvr>
                                    </p:animEffect>
                                  </p:childTnLst>
                                </p:cTn>
                              </p:par>
                            </p:childTnLst>
                          </p:cTn>
                        </p:par>
                        <p:par>
                          <p:cTn id="8" fill="hold" nodeType="afterGroup">
                            <p:stCondLst>
                              <p:cond delay="500"/>
                            </p:stCondLst>
                            <p:childTnLst>
                              <p:par>
                                <p:cTn id="9" presetID="2" presetClass="entr" presetSubtype="2" fill="hold" grpId="0" nodeType="afterEffect">
                                  <p:stCondLst>
                                    <p:cond delay="2000"/>
                                  </p:stCondLst>
                                  <p:childTnLst>
                                    <p:set>
                                      <p:cBhvr>
                                        <p:cTn id="10" dur="1" fill="hold">
                                          <p:stCondLst>
                                            <p:cond delay="0"/>
                                          </p:stCondLst>
                                        </p:cTn>
                                        <p:tgtEl>
                                          <p:spTgt spid="175113"/>
                                        </p:tgtEl>
                                        <p:attrNameLst>
                                          <p:attrName>style.visibility</p:attrName>
                                        </p:attrNameLst>
                                      </p:cBhvr>
                                      <p:to>
                                        <p:strVal val="visible"/>
                                      </p:to>
                                    </p:set>
                                    <p:anim calcmode="lin" valueType="num">
                                      <p:cBhvr additive="base">
                                        <p:cTn id="11" dur="500" fill="hold"/>
                                        <p:tgtEl>
                                          <p:spTgt spid="175113"/>
                                        </p:tgtEl>
                                        <p:attrNameLst>
                                          <p:attrName>ppt_x</p:attrName>
                                        </p:attrNameLst>
                                      </p:cBhvr>
                                      <p:tavLst>
                                        <p:tav tm="0">
                                          <p:val>
                                            <p:strVal val="1+#ppt_w/2"/>
                                          </p:val>
                                        </p:tav>
                                        <p:tav tm="100000">
                                          <p:val>
                                            <p:strVal val="#ppt_x"/>
                                          </p:val>
                                        </p:tav>
                                      </p:tavLst>
                                    </p:anim>
                                    <p:anim calcmode="lin" valueType="num">
                                      <p:cBhvr additive="base">
                                        <p:cTn id="12" dur="500" fill="hold"/>
                                        <p:tgtEl>
                                          <p:spTgt spid="175113"/>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5109"/>
                                        </p:tgtEl>
                                        <p:attrNameLst>
                                          <p:attrName>style.visibility</p:attrName>
                                        </p:attrNameLst>
                                      </p:cBhvr>
                                      <p:to>
                                        <p:strVal val="visible"/>
                                      </p:to>
                                    </p:set>
                                    <p:animEffect transition="in" filter="dissolve">
                                      <p:cBhvr>
                                        <p:cTn id="17" dur="500"/>
                                        <p:tgtEl>
                                          <p:spTgt spid="17510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5112"/>
                                        </p:tgtEl>
                                        <p:attrNameLst>
                                          <p:attrName>style.visibility</p:attrName>
                                        </p:attrNameLst>
                                      </p:cBhvr>
                                      <p:to>
                                        <p:strVal val="visible"/>
                                      </p:to>
                                    </p:set>
                                    <p:animEffect transition="in" filter="dissolve">
                                      <p:cBhvr>
                                        <p:cTn id="22" dur="500"/>
                                        <p:tgtEl>
                                          <p:spTgt spid="175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9" grpId="0" autoUpdateAnimBg="0"/>
      <p:bldP spid="175112" grpId="0" autoUpdateAnimBg="0"/>
      <p:bldP spid="175113" grpId="0" autoUpdateAnimBg="0"/>
      <p:bldP spid="17511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ext Box 2"/>
          <p:cNvSpPr txBox="1">
            <a:spLocks noChangeArrowheads="1"/>
          </p:cNvSpPr>
          <p:nvPr/>
        </p:nvSpPr>
        <p:spPr bwMode="auto">
          <a:xfrm>
            <a:off x="2438400" y="38100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2400">
                <a:solidFill>
                  <a:srgbClr val="FF0000"/>
                </a:solidFill>
                <a:latin typeface="Times New Roman" panose="02020603050405020304" pitchFamily="18" charset="0"/>
              </a:rPr>
              <a:t>CD8 interacting with MHC class I</a:t>
            </a:r>
          </a:p>
        </p:txBody>
      </p:sp>
      <p:pic>
        <p:nvPicPr>
          <p:cNvPr id="196611" name="Picture 3" descr="TCR MHC CD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7813" y="1377950"/>
            <a:ext cx="4665662"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2" name="Text Box 4"/>
          <p:cNvSpPr txBox="1">
            <a:spLocks noChangeArrowheads="1"/>
          </p:cNvSpPr>
          <p:nvPr/>
        </p:nvSpPr>
        <p:spPr bwMode="auto">
          <a:xfrm>
            <a:off x="7086600" y="12192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2400">
                <a:solidFill>
                  <a:srgbClr val="000000"/>
                </a:solidFill>
                <a:latin typeface="Times New Roman" panose="02020603050405020304" pitchFamily="18" charset="0"/>
              </a:rPr>
              <a:t>T cell (CTL)</a:t>
            </a:r>
          </a:p>
        </p:txBody>
      </p:sp>
      <p:sp>
        <p:nvSpPr>
          <p:cNvPr id="196613" name="Text Box 5"/>
          <p:cNvSpPr txBox="1">
            <a:spLocks noChangeArrowheads="1"/>
          </p:cNvSpPr>
          <p:nvPr/>
        </p:nvSpPr>
        <p:spPr bwMode="auto">
          <a:xfrm>
            <a:off x="7086600" y="60198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2400">
                <a:solidFill>
                  <a:srgbClr val="000000"/>
                </a:solidFill>
                <a:latin typeface="Times New Roman" panose="02020603050405020304" pitchFamily="18" charset="0"/>
              </a:rPr>
              <a:t>Any cell</a:t>
            </a:r>
          </a:p>
        </p:txBody>
      </p:sp>
      <p:sp>
        <p:nvSpPr>
          <p:cNvPr id="196614" name="Text Box 6"/>
          <p:cNvSpPr txBox="1">
            <a:spLocks noChangeArrowheads="1"/>
          </p:cNvSpPr>
          <p:nvPr/>
        </p:nvSpPr>
        <p:spPr bwMode="auto">
          <a:xfrm>
            <a:off x="7620000" y="5757863"/>
            <a:ext cx="1447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1800">
                <a:solidFill>
                  <a:srgbClr val="000000"/>
                </a:solidFill>
                <a:latin typeface="Times New Roman" panose="02020603050405020304" pitchFamily="18" charset="0"/>
              </a:rPr>
              <a:t>membrane</a:t>
            </a:r>
          </a:p>
        </p:txBody>
      </p:sp>
      <p:sp>
        <p:nvSpPr>
          <p:cNvPr id="196615" name="Text Box 7"/>
          <p:cNvSpPr txBox="1">
            <a:spLocks noChangeArrowheads="1"/>
          </p:cNvSpPr>
          <p:nvPr/>
        </p:nvSpPr>
        <p:spPr bwMode="auto">
          <a:xfrm>
            <a:off x="7607300" y="1849438"/>
            <a:ext cx="1447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1800">
                <a:solidFill>
                  <a:srgbClr val="000000"/>
                </a:solidFill>
                <a:latin typeface="Times New Roman" panose="02020603050405020304" pitchFamily="18" charset="0"/>
              </a:rPr>
              <a:t>membrane</a:t>
            </a:r>
          </a:p>
        </p:txBody>
      </p:sp>
      <p:sp>
        <p:nvSpPr>
          <p:cNvPr id="19661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8636AFF-E06B-4666-8BB7-1E4A6FACA811}" type="slidenum">
              <a:rPr lang="en-US" altLang="en-US" sz="1400">
                <a:solidFill>
                  <a:srgbClr val="000000"/>
                </a:solidFill>
              </a:rPr>
              <a:pPr>
                <a:spcBef>
                  <a:spcPct val="0"/>
                </a:spcBef>
                <a:buFontTx/>
                <a:buNone/>
              </a:pPr>
              <a:t>18</a:t>
            </a:fld>
            <a:endParaRPr lang="en-US" altLang="en-US" sz="1400">
              <a:solidFill>
                <a:srgbClr val="000000"/>
              </a:solidFill>
            </a:endParaRPr>
          </a:p>
        </p:txBody>
      </p:sp>
      <p:sp>
        <p:nvSpPr>
          <p:cNvPr id="196617" name="TextBox 1"/>
          <p:cNvSpPr txBox="1">
            <a:spLocks noChangeArrowheads="1"/>
          </p:cNvSpPr>
          <p:nvPr/>
        </p:nvSpPr>
        <p:spPr bwMode="auto">
          <a:xfrm>
            <a:off x="1828800" y="2286000"/>
            <a:ext cx="1752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2000" b="1">
                <a:solidFill>
                  <a:srgbClr val="000000"/>
                </a:solidFill>
              </a:rPr>
              <a:t>CD8 is mostly heterodimer (</a:t>
            </a:r>
            <a:r>
              <a:rPr lang="el-GR" altLang="en-US" sz="2000" b="1">
                <a:solidFill>
                  <a:srgbClr val="000000"/>
                </a:solidFill>
              </a:rPr>
              <a:t>α</a:t>
            </a:r>
            <a:r>
              <a:rPr lang="en-US" altLang="en-US" sz="2000" b="1">
                <a:solidFill>
                  <a:srgbClr val="000000"/>
                </a:solidFill>
              </a:rPr>
              <a:t> </a:t>
            </a:r>
            <a:r>
              <a:rPr lang="el-GR" altLang="en-US" sz="2000" b="1">
                <a:solidFill>
                  <a:srgbClr val="000000"/>
                </a:solidFill>
              </a:rPr>
              <a:t>β</a:t>
            </a:r>
            <a:r>
              <a:rPr lang="en-US" altLang="en-US" sz="2000" b="1">
                <a:solidFill>
                  <a:srgbClr val="000000"/>
                </a:solidFill>
              </a:rPr>
              <a:t>) and rarely (</a:t>
            </a:r>
            <a:r>
              <a:rPr lang="el-GR" altLang="en-US" sz="2000" b="1">
                <a:solidFill>
                  <a:srgbClr val="000000"/>
                </a:solidFill>
              </a:rPr>
              <a:t>α</a:t>
            </a:r>
            <a:r>
              <a:rPr lang="en-US" altLang="en-US" sz="2000" b="1">
                <a:solidFill>
                  <a:srgbClr val="000000"/>
                </a:solidFill>
              </a:rPr>
              <a:t> </a:t>
            </a:r>
            <a:r>
              <a:rPr lang="el-GR" altLang="en-US" sz="2000" b="1">
                <a:solidFill>
                  <a:srgbClr val="000000"/>
                </a:solidFill>
              </a:rPr>
              <a:t>α</a:t>
            </a:r>
            <a:r>
              <a:rPr lang="en-US" altLang="en-US" sz="2000" b="1">
                <a:solidFill>
                  <a:srgbClr val="000000"/>
                </a:solidFill>
              </a:rPr>
              <a:t> ) homodimer</a:t>
            </a:r>
          </a:p>
        </p:txBody>
      </p:sp>
    </p:spTree>
    <p:extLst>
      <p:ext uri="{BB962C8B-B14F-4D97-AF65-F5344CB8AC3E}">
        <p14:creationId xmlns:p14="http://schemas.microsoft.com/office/powerpoint/2010/main" val="481283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ext Box 2"/>
          <p:cNvSpPr txBox="1">
            <a:spLocks noChangeArrowheads="1"/>
          </p:cNvSpPr>
          <p:nvPr/>
        </p:nvSpPr>
        <p:spPr bwMode="auto">
          <a:xfrm>
            <a:off x="3505200" y="-30163"/>
            <a:ext cx="75438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2400">
                <a:solidFill>
                  <a:srgbClr val="FF0000"/>
                </a:solidFill>
                <a:latin typeface="Times New Roman" panose="02020603050405020304" pitchFamily="18" charset="0"/>
              </a:rPr>
              <a:t>CD4 interacting with MHC class II</a:t>
            </a:r>
          </a:p>
        </p:txBody>
      </p:sp>
      <p:pic>
        <p:nvPicPr>
          <p:cNvPr id="198659" name="Picture 3" descr="TCR MHC C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975" y="796925"/>
            <a:ext cx="5111750"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60" name="Text Box 4"/>
          <p:cNvSpPr txBox="1">
            <a:spLocks noChangeArrowheads="1"/>
          </p:cNvSpPr>
          <p:nvPr/>
        </p:nvSpPr>
        <p:spPr bwMode="auto">
          <a:xfrm>
            <a:off x="5062538" y="1219201"/>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1800">
                <a:solidFill>
                  <a:srgbClr val="000000"/>
                </a:solidFill>
                <a:latin typeface="Times New Roman" panose="02020603050405020304" pitchFamily="18" charset="0"/>
              </a:rPr>
              <a:t>membrane</a:t>
            </a:r>
          </a:p>
        </p:txBody>
      </p:sp>
      <p:sp>
        <p:nvSpPr>
          <p:cNvPr id="198661" name="Text Box 5"/>
          <p:cNvSpPr txBox="1">
            <a:spLocks noChangeArrowheads="1"/>
          </p:cNvSpPr>
          <p:nvPr/>
        </p:nvSpPr>
        <p:spPr bwMode="auto">
          <a:xfrm>
            <a:off x="5264150" y="5715001"/>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1800">
                <a:solidFill>
                  <a:srgbClr val="000000"/>
                </a:solidFill>
                <a:latin typeface="Times New Roman" panose="02020603050405020304" pitchFamily="18" charset="0"/>
              </a:rPr>
              <a:t>membrane</a:t>
            </a:r>
          </a:p>
        </p:txBody>
      </p:sp>
      <p:sp>
        <p:nvSpPr>
          <p:cNvPr id="19866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C068B77-3FF3-49AC-84A5-6662700A0A90}" type="slidenum">
              <a:rPr lang="en-US" altLang="en-US" sz="1400">
                <a:solidFill>
                  <a:srgbClr val="000000"/>
                </a:solidFill>
              </a:rPr>
              <a:pPr>
                <a:spcBef>
                  <a:spcPct val="0"/>
                </a:spcBef>
                <a:buFontTx/>
                <a:buNone/>
              </a:pPr>
              <a:t>19</a:t>
            </a:fld>
            <a:endParaRPr lang="en-US" altLang="en-US" sz="1400">
              <a:solidFill>
                <a:srgbClr val="000000"/>
              </a:solidFill>
            </a:endParaRPr>
          </a:p>
        </p:txBody>
      </p:sp>
      <p:sp>
        <p:nvSpPr>
          <p:cNvPr id="198663" name="TextBox 1"/>
          <p:cNvSpPr txBox="1">
            <a:spLocks noChangeArrowheads="1"/>
          </p:cNvSpPr>
          <p:nvPr/>
        </p:nvSpPr>
        <p:spPr bwMode="auto">
          <a:xfrm>
            <a:off x="7762875" y="4203701"/>
            <a:ext cx="2514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buFontTx/>
              <a:buNone/>
            </a:pPr>
            <a:r>
              <a:rPr lang="en-US" altLang="fa-IR" sz="2400">
                <a:solidFill>
                  <a:srgbClr val="000000"/>
                </a:solidFill>
              </a:rPr>
              <a:t>Interactions between CD4 and MHC class II &amp; CD8 and MHC class I are non-covalent.</a:t>
            </a:r>
          </a:p>
        </p:txBody>
      </p:sp>
    </p:spTree>
    <p:extLst>
      <p:ext uri="{BB962C8B-B14F-4D97-AF65-F5344CB8AC3E}">
        <p14:creationId xmlns:p14="http://schemas.microsoft.com/office/powerpoint/2010/main" val="1817687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blip>
          <a:srcRect/>
          <a:tile tx="0" ty="0" sx="100000" sy="100000" flip="none" algn="tl"/>
        </a:blip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2209800" y="1"/>
            <a:ext cx="7772400" cy="936625"/>
          </a:xfrm>
        </p:spPr>
        <p:txBody>
          <a:bodyPr/>
          <a:lstStyle/>
          <a:p>
            <a:r>
              <a:rPr lang="en-US" altLang="en-US" sz="4800" b="1">
                <a:solidFill>
                  <a:srgbClr val="CC3300"/>
                </a:solidFill>
                <a:latin typeface="Calibri" panose="020F0502020204030204" pitchFamily="34" charset="0"/>
              </a:rPr>
              <a:t>Camelid  Ab</a:t>
            </a:r>
          </a:p>
        </p:txBody>
      </p:sp>
      <p:pic>
        <p:nvPicPr>
          <p:cNvPr id="106499" name="Picture 3" descr="p132"/>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895601" y="1100139"/>
            <a:ext cx="3744913" cy="5616575"/>
          </a:xfrm>
          <a:noFill/>
          <a:ln w="38100">
            <a:solidFill>
              <a:srgbClr val="9933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7940" name="TextBox 1"/>
          <p:cNvSpPr txBox="1">
            <a:spLocks noChangeArrowheads="1"/>
          </p:cNvSpPr>
          <p:nvPr/>
        </p:nvSpPr>
        <p:spPr bwMode="auto">
          <a:xfrm>
            <a:off x="7239000" y="1225550"/>
            <a:ext cx="31242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0" fontAlgn="base" hangingPunct="0">
              <a:spcBef>
                <a:spcPct val="0"/>
              </a:spcBef>
              <a:spcAft>
                <a:spcPct val="0"/>
              </a:spcAft>
              <a:buFontTx/>
              <a:buNone/>
            </a:pPr>
            <a:r>
              <a:rPr lang="en-US" altLang="en-US" sz="2400">
                <a:solidFill>
                  <a:srgbClr val="000000"/>
                </a:solidFill>
                <a:latin typeface="Calibri" panose="020F0502020204030204" pitchFamily="34" charset="0"/>
                <a:cs typeface="Arial" panose="020B0604020202020204" pitchFamily="34" charset="0"/>
              </a:rPr>
              <a:t>The Arabian camel (</a:t>
            </a:r>
            <a:r>
              <a:rPr lang="en-US" altLang="en-US" sz="2400" i="1">
                <a:solidFill>
                  <a:srgbClr val="000000"/>
                </a:solidFill>
                <a:latin typeface="Calibri" panose="020F0502020204030204" pitchFamily="34" charset="0"/>
                <a:cs typeface="Arial" panose="020B0604020202020204" pitchFamily="34" charset="0"/>
              </a:rPr>
              <a:t>Camelus dromedarius</a:t>
            </a:r>
            <a:r>
              <a:rPr lang="en-US" altLang="en-US" sz="2400">
                <a:solidFill>
                  <a:srgbClr val="000000"/>
                </a:solidFill>
                <a:latin typeface="Calibri" panose="020F0502020204030204" pitchFamily="34" charset="0"/>
                <a:cs typeface="Arial" panose="020B0604020202020204" pitchFamily="34" charset="0"/>
              </a:rPr>
              <a:t>) and the Lama glama have three IgG subclasses: </a:t>
            </a:r>
          </a:p>
          <a:p>
            <a:pPr algn="just" eaLnBrk="0" fontAlgn="base" hangingPunct="0">
              <a:spcBef>
                <a:spcPct val="0"/>
              </a:spcBef>
              <a:spcAft>
                <a:spcPct val="0"/>
              </a:spcAft>
              <a:buFontTx/>
              <a:buNone/>
            </a:pPr>
            <a:r>
              <a:rPr lang="en-US" altLang="en-US" sz="2400">
                <a:solidFill>
                  <a:srgbClr val="000000"/>
                </a:solidFill>
                <a:latin typeface="Calibri" panose="020F0502020204030204" pitchFamily="34" charset="0"/>
                <a:cs typeface="Arial" panose="020B0604020202020204" pitchFamily="34" charset="0"/>
              </a:rPr>
              <a:t>The conventional IgG1 and the non-conventional IgG2 and IgG3.</a:t>
            </a:r>
          </a:p>
          <a:p>
            <a:pPr eaLnBrk="0" fontAlgn="base" hangingPunct="0">
              <a:spcBef>
                <a:spcPct val="0"/>
              </a:spcBef>
              <a:spcAft>
                <a:spcPct val="0"/>
              </a:spcAft>
              <a:buFontTx/>
              <a:buNone/>
            </a:pPr>
            <a:endParaRPr lang="en-US" altLang="en-US" sz="2400">
              <a:solidFill>
                <a:srgbClr val="000000"/>
              </a:solidFill>
              <a:latin typeface="Calibri" panose="020F0502020204030204" pitchFamily="34" charset="0"/>
              <a:cs typeface="Arial" panose="020B0604020202020204" pitchFamily="34" charset="0"/>
            </a:endParaRPr>
          </a:p>
          <a:p>
            <a:pPr algn="just" eaLnBrk="0" fontAlgn="base" hangingPunct="0">
              <a:spcBef>
                <a:spcPct val="0"/>
              </a:spcBef>
              <a:spcAft>
                <a:spcPct val="0"/>
              </a:spcAft>
              <a:buFontTx/>
              <a:buNone/>
            </a:pPr>
            <a:r>
              <a:rPr lang="en-US" altLang="en-US" sz="2400">
                <a:solidFill>
                  <a:srgbClr val="000000"/>
                </a:solidFill>
                <a:latin typeface="Calibri" panose="020F0502020204030204" pitchFamily="34" charset="0"/>
                <a:cs typeface="Arial" panose="020B0604020202020204" pitchFamily="34" charset="0"/>
              </a:rPr>
              <a:t>IgG2 and IgG3 are characterized by the absence of light chains and the consequent lack of CH1 domains. </a:t>
            </a:r>
          </a:p>
        </p:txBody>
      </p:sp>
    </p:spTree>
    <p:extLst>
      <p:ext uri="{BB962C8B-B14F-4D97-AF65-F5344CB8AC3E}">
        <p14:creationId xmlns:p14="http://schemas.microsoft.com/office/powerpoint/2010/main" val="40134570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106499"/>
                                        </p:tgtEl>
                                        <p:attrNameLst>
                                          <p:attrName>style.visibility</p:attrName>
                                        </p:attrNameLst>
                                      </p:cBhvr>
                                      <p:to>
                                        <p:strVal val="visible"/>
                                      </p:to>
                                    </p:set>
                                    <p:animEffect transition="in" filter="barn(inHorizontal)">
                                      <p:cBhvr>
                                        <p:cTn id="7" dur="500"/>
                                        <p:tgtEl>
                                          <p:spTgt spid="106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1981200" y="228600"/>
            <a:ext cx="8153400" cy="1143000"/>
          </a:xfrm>
        </p:spPr>
        <p:txBody>
          <a:bodyPr/>
          <a:lstStyle/>
          <a:p>
            <a:r>
              <a:rPr lang="en-US" altLang="zh-TW" smtClean="0">
                <a:solidFill>
                  <a:srgbClr val="FF0000"/>
                </a:solidFill>
                <a:ea typeface="PMingLiU" pitchFamily="18" charset="-120"/>
              </a:rPr>
              <a:t>Poly- and Mono- Clonal Antibodies</a:t>
            </a:r>
          </a:p>
        </p:txBody>
      </p:sp>
      <p:sp>
        <p:nvSpPr>
          <p:cNvPr id="200707" name="Rectangle 3"/>
          <p:cNvSpPr>
            <a:spLocks noGrp="1" noChangeArrowheads="1"/>
          </p:cNvSpPr>
          <p:nvPr>
            <p:ph type="body" idx="1"/>
          </p:nvPr>
        </p:nvSpPr>
        <p:spPr>
          <a:xfrm>
            <a:off x="2362200" y="1905000"/>
            <a:ext cx="8077200" cy="4114800"/>
          </a:xfrm>
        </p:spPr>
        <p:txBody>
          <a:bodyPr/>
          <a:lstStyle/>
          <a:p>
            <a:r>
              <a:rPr lang="en-US" altLang="en-US" sz="2000"/>
              <a:t>The production of antibodies is an important process in the use of immunoassays because it is the antibody-antigen complexes that form the device uses for its results. Antibodies can be called monoclonal or polyclonal, depending upon the technique used to produce them.</a:t>
            </a:r>
          </a:p>
          <a:p>
            <a:endParaRPr lang="en-US" altLang="en-US" sz="2000"/>
          </a:p>
          <a:p>
            <a:r>
              <a:rPr lang="en-US" altLang="zh-TW" sz="2000">
                <a:ea typeface="PMingLiU" pitchFamily="18" charset="-120"/>
              </a:rPr>
              <a:t>Polyclonal antibody</a:t>
            </a:r>
          </a:p>
          <a:p>
            <a:pPr lvl="1"/>
            <a:r>
              <a:rPr lang="en-US" altLang="zh-TW" sz="2000">
                <a:ea typeface="PMingLiU" pitchFamily="18" charset="-120"/>
              </a:rPr>
              <a:t>Antigens possess multiple epitopes</a:t>
            </a:r>
          </a:p>
          <a:p>
            <a:pPr lvl="1"/>
            <a:r>
              <a:rPr lang="en-US" altLang="zh-TW" sz="2000">
                <a:ea typeface="PMingLiU" pitchFamily="18" charset="-120"/>
              </a:rPr>
              <a:t>Serum antibodies are heterogeneous, </a:t>
            </a:r>
          </a:p>
          <a:p>
            <a:pPr marL="914400" lvl="2" indent="0">
              <a:buNone/>
            </a:pPr>
            <a:r>
              <a:rPr lang="en-US" altLang="zh-TW" sz="2000">
                <a:ea typeface="PMingLiU" pitchFamily="18" charset="-120"/>
              </a:rPr>
              <a:t>To increase immune protection </a:t>
            </a:r>
            <a:r>
              <a:rPr lang="en-US" altLang="zh-TW" sz="2000" i="1">
                <a:ea typeface="PMingLiU" pitchFamily="18" charset="-120"/>
              </a:rPr>
              <a:t>in vivo</a:t>
            </a:r>
          </a:p>
          <a:p>
            <a:r>
              <a:rPr lang="en-US" altLang="zh-TW" sz="2000">
                <a:ea typeface="PMingLiU" pitchFamily="18" charset="-120"/>
              </a:rPr>
              <a:t>Monoclonal antibody</a:t>
            </a:r>
          </a:p>
          <a:p>
            <a:pPr lvl="1"/>
            <a:r>
              <a:rPr lang="en-US" altLang="zh-TW" sz="2000">
                <a:ea typeface="PMingLiU" pitchFamily="18" charset="-120"/>
              </a:rPr>
              <a:t>Derived from a single clone, specific for a single epitope</a:t>
            </a:r>
          </a:p>
          <a:p>
            <a:pPr lvl="1"/>
            <a:r>
              <a:rPr lang="en-US" altLang="zh-TW" sz="2000">
                <a:ea typeface="PMingLiU" pitchFamily="18" charset="-120"/>
              </a:rPr>
              <a:t>For most research, diagnostic, and therapeutic purposes</a:t>
            </a:r>
          </a:p>
        </p:txBody>
      </p:sp>
      <p:sp>
        <p:nvSpPr>
          <p:cNvPr id="200708" name="Line 4"/>
          <p:cNvSpPr>
            <a:spLocks noChangeShapeType="1"/>
          </p:cNvSpPr>
          <p:nvPr/>
        </p:nvSpPr>
        <p:spPr bwMode="auto">
          <a:xfrm>
            <a:off x="1524000" y="1828800"/>
            <a:ext cx="7315200" cy="0"/>
          </a:xfrm>
          <a:prstGeom prst="line">
            <a:avLst/>
          </a:prstGeom>
          <a:noFill/>
          <a:ln w="63500">
            <a:solidFill>
              <a:srgbClr val="993300"/>
            </a:solidFill>
            <a:miter lim="800000"/>
            <a:headEnd/>
            <a:tailEnd type="oval" w="lg" len="lg"/>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a:solidFill>
                <a:srgbClr val="000000"/>
              </a:solidFill>
            </a:endParaRPr>
          </a:p>
        </p:txBody>
      </p:sp>
      <p:sp>
        <p:nvSpPr>
          <p:cNvPr id="20070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14C73BA-86C7-4739-97F3-641E0146AE6A}" type="slidenum">
              <a:rPr lang="en-US" altLang="en-US" sz="1400">
                <a:solidFill>
                  <a:srgbClr val="000000"/>
                </a:solidFill>
              </a:rPr>
              <a:pPr>
                <a:spcBef>
                  <a:spcPct val="0"/>
                </a:spcBef>
                <a:buFontTx/>
                <a:buNone/>
              </a:pPr>
              <a:t>20</a:t>
            </a:fld>
            <a:endParaRPr lang="en-US" altLang="en-US" sz="1400">
              <a:solidFill>
                <a:srgbClr val="000000"/>
              </a:solidFill>
            </a:endParaRPr>
          </a:p>
        </p:txBody>
      </p:sp>
    </p:spTree>
    <p:extLst>
      <p:ext uri="{BB962C8B-B14F-4D97-AF65-F5344CB8AC3E}">
        <p14:creationId xmlns:p14="http://schemas.microsoft.com/office/powerpoint/2010/main" val="11268437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pPr eaLnBrk="1" hangingPunct="1"/>
            <a:r>
              <a:rPr lang="en-US" altLang="en-US" smtClean="0">
                <a:solidFill>
                  <a:srgbClr val="FF0000"/>
                </a:solidFill>
              </a:rPr>
              <a:t>Production of Antibodies Cont’d</a:t>
            </a:r>
          </a:p>
        </p:txBody>
      </p:sp>
      <p:sp>
        <p:nvSpPr>
          <p:cNvPr id="207875" name="Rectangle 3"/>
          <p:cNvSpPr>
            <a:spLocks noGrp="1" noChangeArrowheads="1"/>
          </p:cNvSpPr>
          <p:nvPr>
            <p:ph type="body" idx="1"/>
          </p:nvPr>
        </p:nvSpPr>
        <p:spPr>
          <a:xfrm>
            <a:off x="1905000" y="1295401"/>
            <a:ext cx="8229600" cy="4525963"/>
          </a:xfrm>
        </p:spPr>
        <p:txBody>
          <a:bodyPr/>
          <a:lstStyle/>
          <a:p>
            <a:pPr eaLnBrk="1" hangingPunct="1">
              <a:lnSpc>
                <a:spcPct val="80000"/>
              </a:lnSpc>
            </a:pPr>
            <a:r>
              <a:rPr lang="en-US" altLang="en-US" sz="2400" b="1"/>
              <a:t>Polyconal antibodies</a:t>
            </a:r>
            <a:r>
              <a:rPr lang="en-US" altLang="en-US" sz="2400"/>
              <a:t> are more likely to produce a false positive because they are less specific to antigen epitopes and have varying binding affinities; they may bind of molecules similar to their antigens. Production includes these steps: </a:t>
            </a:r>
          </a:p>
          <a:p>
            <a:pPr eaLnBrk="1" hangingPunct="1">
              <a:lnSpc>
                <a:spcPct val="80000"/>
              </a:lnSpc>
            </a:pPr>
            <a:endParaRPr lang="en-US" altLang="en-US" sz="2400"/>
          </a:p>
          <a:p>
            <a:pPr eaLnBrk="1" hangingPunct="1">
              <a:lnSpc>
                <a:spcPct val="80000"/>
              </a:lnSpc>
            </a:pPr>
            <a:endParaRPr lang="en-US" altLang="en-US" sz="2400"/>
          </a:p>
          <a:p>
            <a:pPr eaLnBrk="1" hangingPunct="1">
              <a:lnSpc>
                <a:spcPct val="80000"/>
              </a:lnSpc>
            </a:pPr>
            <a:endParaRPr lang="en-US" altLang="en-US" sz="2400"/>
          </a:p>
          <a:p>
            <a:pPr eaLnBrk="1" hangingPunct="1">
              <a:lnSpc>
                <a:spcPct val="80000"/>
              </a:lnSpc>
            </a:pPr>
            <a:endParaRPr lang="en-US" altLang="en-US" sz="2400"/>
          </a:p>
          <a:p>
            <a:pPr eaLnBrk="1" hangingPunct="1">
              <a:lnSpc>
                <a:spcPct val="80000"/>
              </a:lnSpc>
            </a:pPr>
            <a:endParaRPr lang="en-US" altLang="en-US" sz="2400"/>
          </a:p>
          <a:p>
            <a:pPr eaLnBrk="1" hangingPunct="1">
              <a:lnSpc>
                <a:spcPct val="80000"/>
              </a:lnSpc>
            </a:pPr>
            <a:endParaRPr lang="en-US" altLang="en-US" sz="2400"/>
          </a:p>
          <a:p>
            <a:pPr eaLnBrk="1" hangingPunct="1">
              <a:lnSpc>
                <a:spcPct val="80000"/>
              </a:lnSpc>
            </a:pPr>
            <a:endParaRPr lang="en-US" altLang="en-US" sz="1000"/>
          </a:p>
          <a:p>
            <a:pPr lvl="1" eaLnBrk="1" hangingPunct="1">
              <a:lnSpc>
                <a:spcPct val="80000"/>
              </a:lnSpc>
              <a:buFont typeface="Arial" panose="020B0604020202020204" pitchFamily="34" charset="0"/>
              <a:buChar char="−"/>
            </a:pPr>
            <a:r>
              <a:rPr lang="en-US" altLang="en-US" sz="1900"/>
              <a:t>A mouse (or rabbit) is immunized by being injected with an antigen; the antigen generates an antibody response in the animal.</a:t>
            </a:r>
          </a:p>
          <a:p>
            <a:pPr eaLnBrk="1" hangingPunct="1">
              <a:lnSpc>
                <a:spcPct val="80000"/>
              </a:lnSpc>
              <a:buFont typeface="Arial" panose="020B0604020202020204" pitchFamily="34" charset="0"/>
              <a:buChar char="−"/>
            </a:pPr>
            <a:endParaRPr lang="en-US" altLang="en-US" sz="900"/>
          </a:p>
          <a:p>
            <a:pPr lvl="1" eaLnBrk="1" hangingPunct="1">
              <a:lnSpc>
                <a:spcPct val="80000"/>
              </a:lnSpc>
              <a:buFont typeface="Arial" panose="020B0604020202020204" pitchFamily="34" charset="0"/>
              <a:buChar char="−"/>
            </a:pPr>
            <a:r>
              <a:rPr lang="en-US" altLang="en-US" sz="1900"/>
              <a:t>The animal is bled and the antibodies are collected; the blood contains a heterogenous mixture of antibodies of varying binding affinities and specificities. (Wild)</a:t>
            </a:r>
            <a:endParaRPr lang="en-US" altLang="en-US" sz="2000"/>
          </a:p>
        </p:txBody>
      </p:sp>
      <p:pic>
        <p:nvPicPr>
          <p:cNvPr id="207876" name="Picture 4" descr="Macintosh_HD-Users-nkuldell-Desktop-polyclonal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124200"/>
            <a:ext cx="49339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04164EC-582C-4D3A-B685-F76749787C57}" type="slidenum">
              <a:rPr lang="en-US" altLang="en-US" sz="1400">
                <a:solidFill>
                  <a:srgbClr val="000000"/>
                </a:solidFill>
              </a:rPr>
              <a:pPr>
                <a:spcBef>
                  <a:spcPct val="0"/>
                </a:spcBef>
                <a:buFontTx/>
                <a:buNone/>
              </a:pPr>
              <a:t>21</a:t>
            </a:fld>
            <a:endParaRPr lang="en-US" altLang="en-US" sz="1400">
              <a:solidFill>
                <a:srgbClr val="000000"/>
              </a:solidFill>
            </a:endParaRPr>
          </a:p>
        </p:txBody>
      </p:sp>
    </p:spTree>
    <p:extLst>
      <p:ext uri="{BB962C8B-B14F-4D97-AF65-F5344CB8AC3E}">
        <p14:creationId xmlns:p14="http://schemas.microsoft.com/office/powerpoint/2010/main" val="3219180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07874"/>
                                        </p:tgtEl>
                                        <p:attrNameLst>
                                          <p:attrName>style.visibility</p:attrName>
                                        </p:attrNameLst>
                                      </p:cBhvr>
                                      <p:to>
                                        <p:strVal val="visible"/>
                                      </p:to>
                                    </p:set>
                                    <p:anim calcmode="lin" valueType="num">
                                      <p:cBhvr>
                                        <p:cTn id="7" dur="500" fill="hold"/>
                                        <p:tgtEl>
                                          <p:spTgt spid="20787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0787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0787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07874"/>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207876"/>
                                        </p:tgtEl>
                                        <p:attrNameLst>
                                          <p:attrName>style.visibility</p:attrName>
                                        </p:attrNameLst>
                                      </p:cBhvr>
                                      <p:to>
                                        <p:strVal val="visible"/>
                                      </p:to>
                                    </p:set>
                                    <p:anim calcmode="lin" valueType="num">
                                      <p:cBhvr>
                                        <p:cTn id="15" dur="1000" fill="hold"/>
                                        <p:tgtEl>
                                          <p:spTgt spid="207876"/>
                                        </p:tgtEl>
                                        <p:attrNameLst>
                                          <p:attrName>ppt_w</p:attrName>
                                        </p:attrNameLst>
                                      </p:cBhvr>
                                      <p:tavLst>
                                        <p:tav tm="0">
                                          <p:val>
                                            <p:fltVal val="0"/>
                                          </p:val>
                                        </p:tav>
                                        <p:tav tm="100000">
                                          <p:val>
                                            <p:strVal val="#ppt_w"/>
                                          </p:val>
                                        </p:tav>
                                      </p:tavLst>
                                    </p:anim>
                                    <p:anim calcmode="lin" valueType="num">
                                      <p:cBhvr>
                                        <p:cTn id="16" dur="1000" fill="hold"/>
                                        <p:tgtEl>
                                          <p:spTgt spid="207876"/>
                                        </p:tgtEl>
                                        <p:attrNameLst>
                                          <p:attrName>ppt_h</p:attrName>
                                        </p:attrNameLst>
                                      </p:cBhvr>
                                      <p:tavLst>
                                        <p:tav tm="0">
                                          <p:val>
                                            <p:fltVal val="0"/>
                                          </p:val>
                                        </p:tav>
                                        <p:tav tm="100000">
                                          <p:val>
                                            <p:strVal val="#ppt_h"/>
                                          </p:val>
                                        </p:tav>
                                      </p:tavLst>
                                    </p:anim>
                                    <p:anim calcmode="lin" valueType="num">
                                      <p:cBhvr>
                                        <p:cTn id="17" dur="1000" fill="hold"/>
                                        <p:tgtEl>
                                          <p:spTgt spid="20787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0787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nodeType="clickEffect">
                                  <p:stCondLst>
                                    <p:cond delay="0"/>
                                  </p:stCondLst>
                                  <p:childTnLst>
                                    <p:set>
                                      <p:cBhvr>
                                        <p:cTn id="22" dur="1" fill="hold">
                                          <p:stCondLst>
                                            <p:cond delay="0"/>
                                          </p:stCondLst>
                                        </p:cTn>
                                        <p:tgtEl>
                                          <p:spTgt spid="207875">
                                            <p:txEl>
                                              <p:pRg st="0" end="0"/>
                                            </p:txEl>
                                          </p:spTgt>
                                        </p:tgtEl>
                                        <p:attrNameLst>
                                          <p:attrName>style.visibility</p:attrName>
                                        </p:attrNameLst>
                                      </p:cBhvr>
                                      <p:to>
                                        <p:strVal val="visible"/>
                                      </p:to>
                                    </p:set>
                                    <p:anim calcmode="lin" valueType="num">
                                      <p:cBhvr>
                                        <p:cTn id="23" dur="500" fill="hold"/>
                                        <p:tgtEl>
                                          <p:spTgt spid="207875">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207875">
                                            <p:txEl>
                                              <p:pRg st="0" end="0"/>
                                            </p:txEl>
                                          </p:spTgt>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207875">
                                            <p:txEl>
                                              <p:pRg st="8" end="8"/>
                                            </p:txEl>
                                          </p:spTgt>
                                        </p:tgtEl>
                                        <p:attrNameLst>
                                          <p:attrName>style.visibility</p:attrName>
                                        </p:attrNameLst>
                                      </p:cBhvr>
                                      <p:to>
                                        <p:strVal val="visible"/>
                                      </p:to>
                                    </p:set>
                                    <p:anim calcmode="lin" valueType="num">
                                      <p:cBhvr>
                                        <p:cTn id="27" dur="500" fill="hold"/>
                                        <p:tgtEl>
                                          <p:spTgt spid="207875">
                                            <p:txEl>
                                              <p:pRg st="8" end="8"/>
                                            </p:txEl>
                                          </p:spTgt>
                                        </p:tgtEl>
                                        <p:attrNameLst>
                                          <p:attrName>ppt_w</p:attrName>
                                        </p:attrNameLst>
                                      </p:cBhvr>
                                      <p:tavLst>
                                        <p:tav tm="0">
                                          <p:val>
                                            <p:fltVal val="0"/>
                                          </p:val>
                                        </p:tav>
                                        <p:tav tm="100000">
                                          <p:val>
                                            <p:strVal val="#ppt_w"/>
                                          </p:val>
                                        </p:tav>
                                      </p:tavLst>
                                    </p:anim>
                                    <p:anim calcmode="lin" valueType="num">
                                      <p:cBhvr>
                                        <p:cTn id="28" dur="500" fill="hold"/>
                                        <p:tgtEl>
                                          <p:spTgt spid="207875">
                                            <p:txEl>
                                              <p:pRg st="8" end="8"/>
                                            </p:txEl>
                                          </p:spTgt>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207875">
                                            <p:txEl>
                                              <p:pRg st="10" end="10"/>
                                            </p:txEl>
                                          </p:spTgt>
                                        </p:tgtEl>
                                        <p:attrNameLst>
                                          <p:attrName>style.visibility</p:attrName>
                                        </p:attrNameLst>
                                      </p:cBhvr>
                                      <p:to>
                                        <p:strVal val="visible"/>
                                      </p:to>
                                    </p:set>
                                    <p:anim calcmode="lin" valueType="num">
                                      <p:cBhvr>
                                        <p:cTn id="31" dur="500" fill="hold"/>
                                        <p:tgtEl>
                                          <p:spTgt spid="207875">
                                            <p:txEl>
                                              <p:pRg st="10" end="10"/>
                                            </p:txEl>
                                          </p:spTgt>
                                        </p:tgtEl>
                                        <p:attrNameLst>
                                          <p:attrName>ppt_w</p:attrName>
                                        </p:attrNameLst>
                                      </p:cBhvr>
                                      <p:tavLst>
                                        <p:tav tm="0">
                                          <p:val>
                                            <p:fltVal val="0"/>
                                          </p:val>
                                        </p:tav>
                                        <p:tav tm="100000">
                                          <p:val>
                                            <p:strVal val="#ppt_w"/>
                                          </p:val>
                                        </p:tav>
                                      </p:tavLst>
                                    </p:anim>
                                    <p:anim calcmode="lin" valueType="num">
                                      <p:cBhvr>
                                        <p:cTn id="32" dur="500" fill="hold"/>
                                        <p:tgtEl>
                                          <p:spTgt spid="207875">
                                            <p:txEl>
                                              <p:pRg st="10" end="1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p:cNvSpPr>
            <a:spLocks noGrp="1" noChangeArrowheads="1"/>
          </p:cNvSpPr>
          <p:nvPr>
            <p:ph type="title"/>
          </p:nvPr>
        </p:nvSpPr>
        <p:spPr>
          <a:xfrm>
            <a:off x="1981200" y="304800"/>
            <a:ext cx="8229600" cy="1143000"/>
          </a:xfrm>
        </p:spPr>
        <p:txBody>
          <a:bodyPr/>
          <a:lstStyle/>
          <a:p>
            <a:r>
              <a:rPr lang="en-US" altLang="en-US" smtClean="0">
                <a:solidFill>
                  <a:srgbClr val="FF0000"/>
                </a:solidFill>
              </a:rPr>
              <a:t>Immunization Protocol</a:t>
            </a:r>
          </a:p>
        </p:txBody>
      </p:sp>
      <p:sp>
        <p:nvSpPr>
          <p:cNvPr id="203779" name="Content Placeholder 2"/>
          <p:cNvSpPr>
            <a:spLocks noGrp="1" noChangeArrowheads="1"/>
          </p:cNvSpPr>
          <p:nvPr>
            <p:ph idx="1"/>
          </p:nvPr>
        </p:nvSpPr>
        <p:spPr/>
        <p:txBody>
          <a:bodyPr/>
          <a:lstStyle/>
          <a:p>
            <a:r>
              <a:rPr lang="en-US" altLang="en-US" smtClean="0"/>
              <a:t>Short Term</a:t>
            </a:r>
          </a:p>
          <a:p>
            <a:endParaRPr lang="en-US" altLang="en-US" smtClean="0"/>
          </a:p>
          <a:p>
            <a:endParaRPr lang="en-US" altLang="en-US" smtClean="0"/>
          </a:p>
          <a:p>
            <a:r>
              <a:rPr lang="en-US" altLang="en-US" smtClean="0"/>
              <a:t>Long Term</a:t>
            </a:r>
          </a:p>
          <a:p>
            <a:pPr>
              <a:buFontTx/>
              <a:buNone/>
            </a:pPr>
            <a:r>
              <a:rPr lang="en-US" altLang="en-US" smtClean="0"/>
              <a:t>resistance</a:t>
            </a:r>
          </a:p>
        </p:txBody>
      </p:sp>
      <p:sp>
        <p:nvSpPr>
          <p:cNvPr id="20378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0FD2A1D-5F7C-4D72-A724-C53C68644901}" type="slidenum">
              <a:rPr lang="en-US" altLang="en-US" sz="1400">
                <a:solidFill>
                  <a:srgbClr val="000000"/>
                </a:solidFill>
              </a:rPr>
              <a:pPr>
                <a:spcBef>
                  <a:spcPct val="0"/>
                </a:spcBef>
                <a:buFontTx/>
                <a:buNone/>
              </a:pPr>
              <a:t>22</a:t>
            </a:fld>
            <a:endParaRPr lang="en-US" altLang="en-US" sz="1400">
              <a:solidFill>
                <a:srgbClr val="000000"/>
              </a:solidFill>
            </a:endParaRPr>
          </a:p>
        </p:txBody>
      </p:sp>
    </p:spTree>
    <p:extLst>
      <p:ext uri="{BB962C8B-B14F-4D97-AF65-F5344CB8AC3E}">
        <p14:creationId xmlns:p14="http://schemas.microsoft.com/office/powerpoint/2010/main" val="26145746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2057400" y="0"/>
            <a:ext cx="8229600" cy="1143000"/>
          </a:xfrm>
        </p:spPr>
        <p:txBody>
          <a:bodyPr/>
          <a:lstStyle/>
          <a:p>
            <a:pPr eaLnBrk="1" hangingPunct="1"/>
            <a:r>
              <a:rPr lang="en-US" altLang="en-US" smtClean="0">
                <a:solidFill>
                  <a:srgbClr val="FF0000"/>
                </a:solidFill>
              </a:rPr>
              <a:t>Production of Antibodies</a:t>
            </a:r>
          </a:p>
        </p:txBody>
      </p:sp>
      <p:sp>
        <p:nvSpPr>
          <p:cNvPr id="203779" name="Rectangle 3"/>
          <p:cNvSpPr>
            <a:spLocks noGrp="1" noChangeArrowheads="1"/>
          </p:cNvSpPr>
          <p:nvPr>
            <p:ph type="body" idx="1"/>
          </p:nvPr>
        </p:nvSpPr>
        <p:spPr>
          <a:xfrm>
            <a:off x="1574800" y="914401"/>
            <a:ext cx="8680450" cy="4525963"/>
          </a:xfrm>
        </p:spPr>
        <p:txBody>
          <a:bodyPr/>
          <a:lstStyle/>
          <a:p>
            <a:pPr eaLnBrk="1" hangingPunct="1">
              <a:lnSpc>
                <a:spcPct val="80000"/>
              </a:lnSpc>
              <a:buFontTx/>
              <a:buNone/>
            </a:pPr>
            <a:endParaRPr lang="en-US" altLang="en-US" sz="1900"/>
          </a:p>
          <a:p>
            <a:pPr eaLnBrk="1" hangingPunct="1">
              <a:lnSpc>
                <a:spcPct val="80000"/>
              </a:lnSpc>
            </a:pPr>
            <a:r>
              <a:rPr lang="en-US" altLang="en-US" sz="1900" b="1"/>
              <a:t>Monoclonal antibodies</a:t>
            </a:r>
            <a:r>
              <a:rPr lang="en-US" altLang="en-US" sz="1900"/>
              <a:t> involve these basic steps and result in very specific antibodies that bind only to one antigen epitope, which in turn reduces the occurrence of false positives in the immunoassay:</a:t>
            </a:r>
          </a:p>
          <a:p>
            <a:pPr eaLnBrk="1" hangingPunct="1">
              <a:lnSpc>
                <a:spcPct val="80000"/>
              </a:lnSpc>
              <a:buFontTx/>
              <a:buNone/>
            </a:pPr>
            <a:endParaRPr lang="en-US" altLang="en-US" sz="1900"/>
          </a:p>
          <a:p>
            <a:pPr lvl="1" eaLnBrk="1" hangingPunct="1">
              <a:lnSpc>
                <a:spcPct val="80000"/>
              </a:lnSpc>
              <a:buFont typeface="Arial" panose="020B0604020202020204" pitchFamily="34" charset="0"/>
              <a:buChar char="−"/>
            </a:pPr>
            <a:r>
              <a:rPr lang="en-US" altLang="en-US" sz="2000"/>
              <a:t>A mouse (or rabbit) is immunized by being injected with an antigen; the antigen generates an antibody response in the animal.</a:t>
            </a:r>
          </a:p>
          <a:p>
            <a:pPr eaLnBrk="1" hangingPunct="1">
              <a:lnSpc>
                <a:spcPct val="80000"/>
              </a:lnSpc>
              <a:buFont typeface="Arial" panose="020B0604020202020204" pitchFamily="34" charset="0"/>
              <a:buChar char="−"/>
            </a:pPr>
            <a:endParaRPr lang="en-US" altLang="en-US" sz="2000"/>
          </a:p>
          <a:p>
            <a:pPr lvl="1" eaLnBrk="1" hangingPunct="1">
              <a:lnSpc>
                <a:spcPct val="80000"/>
              </a:lnSpc>
              <a:buFont typeface="Arial" panose="020B0604020202020204" pitchFamily="34" charset="0"/>
              <a:buChar char="−"/>
            </a:pPr>
            <a:r>
              <a:rPr lang="en-US" altLang="en-US" sz="2000"/>
              <a:t>The mouse is sacrificed and the antibody forming cells are isolated from the mouse's spleen.</a:t>
            </a:r>
          </a:p>
          <a:p>
            <a:pPr eaLnBrk="1" hangingPunct="1">
              <a:lnSpc>
                <a:spcPct val="80000"/>
              </a:lnSpc>
              <a:buFontTx/>
              <a:buNone/>
            </a:pPr>
            <a:r>
              <a:rPr lang="en-US" altLang="en-US" sz="2000"/>
              <a:t> </a:t>
            </a:r>
          </a:p>
          <a:p>
            <a:pPr lvl="1" eaLnBrk="1" hangingPunct="1">
              <a:lnSpc>
                <a:spcPct val="80000"/>
              </a:lnSpc>
              <a:buFont typeface="Arial" panose="020B0604020202020204" pitchFamily="34" charset="0"/>
              <a:buChar char="−"/>
            </a:pPr>
            <a:r>
              <a:rPr lang="en-US" altLang="en-US" sz="2000"/>
              <a:t>Monoclonal antibodies are produced by fusing single antibody-forming cells with myeloma cells. The resulting cell is called a </a:t>
            </a:r>
            <a:r>
              <a:rPr lang="en-US" altLang="en-US" sz="2000" b="1"/>
              <a:t>hybridoma</a:t>
            </a:r>
            <a:r>
              <a:rPr lang="en-US" altLang="en-US" sz="2000"/>
              <a:t>. This hybridization makes the cells “immortal.” </a:t>
            </a:r>
          </a:p>
          <a:p>
            <a:pPr eaLnBrk="1" hangingPunct="1">
              <a:lnSpc>
                <a:spcPct val="80000"/>
              </a:lnSpc>
              <a:buFont typeface="Arial" panose="020B0604020202020204" pitchFamily="34" charset="0"/>
              <a:buChar char="−"/>
            </a:pPr>
            <a:endParaRPr lang="en-US" altLang="en-US" sz="2000"/>
          </a:p>
          <a:p>
            <a:pPr lvl="1" eaLnBrk="1" hangingPunct="1">
              <a:lnSpc>
                <a:spcPct val="80000"/>
              </a:lnSpc>
              <a:buFont typeface="Arial" panose="020B0604020202020204" pitchFamily="34" charset="0"/>
              <a:buChar char="−"/>
            </a:pPr>
            <a:r>
              <a:rPr lang="en-US" altLang="en-US" sz="2000"/>
              <a:t>The hybridomas contain large amounts of antibodies, and can easily be cultured into populations of cells that contain identical antibodies. These antibodies are called "</a:t>
            </a:r>
            <a:r>
              <a:rPr lang="en-US" altLang="en-US" sz="2000" b="1"/>
              <a:t>monoclonal antibodies</a:t>
            </a:r>
            <a:r>
              <a:rPr lang="en-US" altLang="en-US" sz="2000"/>
              <a:t>" because they are produced by the identical offspring of a single, cloned antibody producing cell. </a:t>
            </a:r>
          </a:p>
        </p:txBody>
      </p:sp>
      <p:sp>
        <p:nvSpPr>
          <p:cNvPr id="20480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7762398-C37D-4D35-8724-D4DDAF286629}" type="slidenum">
              <a:rPr lang="en-US" altLang="en-US" sz="1400">
                <a:solidFill>
                  <a:srgbClr val="000000"/>
                </a:solidFill>
              </a:rPr>
              <a:pPr>
                <a:spcBef>
                  <a:spcPct val="0"/>
                </a:spcBef>
                <a:buFontTx/>
                <a:buNone/>
              </a:pPr>
              <a:t>23</a:t>
            </a:fld>
            <a:endParaRPr lang="en-US" altLang="en-US" sz="1400">
              <a:solidFill>
                <a:srgbClr val="000000"/>
              </a:solidFill>
            </a:endParaRPr>
          </a:p>
        </p:txBody>
      </p:sp>
    </p:spTree>
    <p:extLst>
      <p:ext uri="{BB962C8B-B14F-4D97-AF65-F5344CB8AC3E}">
        <p14:creationId xmlns:p14="http://schemas.microsoft.com/office/powerpoint/2010/main" val="9031309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03778"/>
                                        </p:tgtEl>
                                        <p:attrNameLst>
                                          <p:attrName>style.visibility</p:attrName>
                                        </p:attrNameLst>
                                      </p:cBhvr>
                                      <p:to>
                                        <p:strVal val="visible"/>
                                      </p:to>
                                    </p:set>
                                    <p:anim from="(-#ppt_w/2)" to="(#ppt_x)" calcmode="lin" valueType="num">
                                      <p:cBhvr>
                                        <p:cTn id="7" dur="600" fill="hold">
                                          <p:stCondLst>
                                            <p:cond delay="0"/>
                                          </p:stCondLst>
                                        </p:cTn>
                                        <p:tgtEl>
                                          <p:spTgt spid="203778"/>
                                        </p:tgtEl>
                                        <p:attrNameLst>
                                          <p:attrName>ppt_x</p:attrName>
                                        </p:attrNameLst>
                                      </p:cBhvr>
                                    </p:anim>
                                    <p:anim from="0" to="-1.0" calcmode="lin" valueType="num">
                                      <p:cBhvr>
                                        <p:cTn id="8" dur="200" decel="50000" autoRev="1" fill="hold">
                                          <p:stCondLst>
                                            <p:cond delay="600"/>
                                          </p:stCondLst>
                                        </p:cTn>
                                        <p:tgtEl>
                                          <p:spTgt spid="203778"/>
                                        </p:tgtEl>
                                        <p:attrNameLst>
                                          <p:attrName>xshear</p:attrName>
                                        </p:attrNameLst>
                                      </p:cBhvr>
                                    </p:anim>
                                    <p:animScale>
                                      <p:cBhvr>
                                        <p:cTn id="9" dur="200" decel="100000" autoRev="1" fill="hold">
                                          <p:stCondLst>
                                            <p:cond delay="600"/>
                                          </p:stCondLst>
                                        </p:cTn>
                                        <p:tgtEl>
                                          <p:spTgt spid="203778"/>
                                        </p:tgtEl>
                                      </p:cBhvr>
                                      <p:from x="100000" y="100000"/>
                                      <p:to x="80000" y="100000"/>
                                    </p:animScale>
                                    <p:anim by="(#ppt_h/3+#ppt_w*0.1)" calcmode="lin" valueType="num">
                                      <p:cBhvr additive="sum">
                                        <p:cTn id="10" dur="200" decel="100000" autoRev="1" fill="hold">
                                          <p:stCondLst>
                                            <p:cond delay="600"/>
                                          </p:stCondLst>
                                        </p:cTn>
                                        <p:tgtEl>
                                          <p:spTgt spid="203778"/>
                                        </p:tgtEl>
                                        <p:attrNameLst>
                                          <p:attrName>ppt_x</p:attrName>
                                        </p:attrNameLst>
                                      </p:cBhvr>
                                    </p:anim>
                                  </p:childTnLst>
                                </p:cTn>
                              </p:par>
                              <p:par>
                                <p:cTn id="11" presetID="30" presetClass="entr" presetSubtype="0" fill="hold" nodeType="withEffect">
                                  <p:stCondLst>
                                    <p:cond delay="0"/>
                                  </p:stCondLst>
                                  <p:childTnLst>
                                    <p:set>
                                      <p:cBhvr>
                                        <p:cTn id="12" dur="1" fill="hold">
                                          <p:stCondLst>
                                            <p:cond delay="0"/>
                                          </p:stCondLst>
                                        </p:cTn>
                                        <p:tgtEl>
                                          <p:spTgt spid="203779">
                                            <p:txEl>
                                              <p:pRg st="1" end="1"/>
                                            </p:txEl>
                                          </p:spTgt>
                                        </p:tgtEl>
                                        <p:attrNameLst>
                                          <p:attrName>style.visibility</p:attrName>
                                        </p:attrNameLst>
                                      </p:cBhvr>
                                      <p:to>
                                        <p:strVal val="visible"/>
                                      </p:to>
                                    </p:set>
                                    <p:animEffect transition="in" filter="fade">
                                      <p:cBhvr>
                                        <p:cTn id="13" dur="800" decel="100000"/>
                                        <p:tgtEl>
                                          <p:spTgt spid="203779">
                                            <p:txEl>
                                              <p:pRg st="1" end="1"/>
                                            </p:txEl>
                                          </p:spTgt>
                                        </p:tgtEl>
                                      </p:cBhvr>
                                    </p:animEffect>
                                    <p:anim calcmode="lin" valueType="num">
                                      <p:cBhvr>
                                        <p:cTn id="14" dur="800" decel="100000" fill="hold"/>
                                        <p:tgtEl>
                                          <p:spTgt spid="203779">
                                            <p:txEl>
                                              <p:pRg st="1" end="1"/>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203779">
                                            <p:txEl>
                                              <p:pRg st="1" end="1"/>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203779">
                                            <p:txEl>
                                              <p:pRg st="1" end="1"/>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203779">
                                            <p:txEl>
                                              <p:pRg st="1" end="1"/>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203779">
                                            <p:txEl>
                                              <p:pRg st="1" end="1"/>
                                            </p:txEl>
                                          </p:spTgt>
                                        </p:tgtEl>
                                        <p:attrNameLst>
                                          <p:attrName>ppt_y</p:attrName>
                                        </p:attrNameLst>
                                      </p:cBhvr>
                                      <p:tavLst>
                                        <p:tav tm="0">
                                          <p:val>
                                            <p:strVal val="#ppt_y+0.1"/>
                                          </p:val>
                                        </p:tav>
                                        <p:tav tm="100000">
                                          <p:val>
                                            <p:strVal val="#ppt_y"/>
                                          </p:val>
                                        </p:tav>
                                      </p:tavLst>
                                    </p:anim>
                                  </p:childTnLst>
                                </p:cTn>
                              </p:par>
                              <p:par>
                                <p:cTn id="19" presetID="30" presetClass="entr" presetSubtype="0" fill="hold" nodeType="withEffect">
                                  <p:stCondLst>
                                    <p:cond delay="0"/>
                                  </p:stCondLst>
                                  <p:childTnLst>
                                    <p:set>
                                      <p:cBhvr>
                                        <p:cTn id="20" dur="1" fill="hold">
                                          <p:stCondLst>
                                            <p:cond delay="0"/>
                                          </p:stCondLst>
                                        </p:cTn>
                                        <p:tgtEl>
                                          <p:spTgt spid="203779">
                                            <p:txEl>
                                              <p:pRg st="3" end="3"/>
                                            </p:txEl>
                                          </p:spTgt>
                                        </p:tgtEl>
                                        <p:attrNameLst>
                                          <p:attrName>style.visibility</p:attrName>
                                        </p:attrNameLst>
                                      </p:cBhvr>
                                      <p:to>
                                        <p:strVal val="visible"/>
                                      </p:to>
                                    </p:set>
                                    <p:animEffect transition="in" filter="fade">
                                      <p:cBhvr>
                                        <p:cTn id="21" dur="800" decel="100000"/>
                                        <p:tgtEl>
                                          <p:spTgt spid="203779">
                                            <p:txEl>
                                              <p:pRg st="3" end="3"/>
                                            </p:txEl>
                                          </p:spTgt>
                                        </p:tgtEl>
                                      </p:cBhvr>
                                    </p:animEffect>
                                    <p:anim calcmode="lin" valueType="num">
                                      <p:cBhvr>
                                        <p:cTn id="22" dur="800" decel="100000" fill="hold"/>
                                        <p:tgtEl>
                                          <p:spTgt spid="203779">
                                            <p:txEl>
                                              <p:pRg st="3" end="3"/>
                                            </p:txEl>
                                          </p:spTgt>
                                        </p:tgtEl>
                                        <p:attrNameLst>
                                          <p:attrName>style.rotation</p:attrName>
                                        </p:attrNameLst>
                                      </p:cBhvr>
                                      <p:tavLst>
                                        <p:tav tm="0">
                                          <p:val>
                                            <p:fltVal val="-90"/>
                                          </p:val>
                                        </p:tav>
                                        <p:tav tm="100000">
                                          <p:val>
                                            <p:fltVal val="0"/>
                                          </p:val>
                                        </p:tav>
                                      </p:tavLst>
                                    </p:anim>
                                    <p:anim calcmode="lin" valueType="num">
                                      <p:cBhvr>
                                        <p:cTn id="23" dur="800" decel="100000" fill="hold"/>
                                        <p:tgtEl>
                                          <p:spTgt spid="203779">
                                            <p:txEl>
                                              <p:pRg st="3" end="3"/>
                                            </p:txEl>
                                          </p:spTgt>
                                        </p:tgtEl>
                                        <p:attrNameLst>
                                          <p:attrName>ppt_x</p:attrName>
                                        </p:attrNameLst>
                                      </p:cBhvr>
                                      <p:tavLst>
                                        <p:tav tm="0">
                                          <p:val>
                                            <p:strVal val="#ppt_x+0.4"/>
                                          </p:val>
                                        </p:tav>
                                        <p:tav tm="100000">
                                          <p:val>
                                            <p:strVal val="#ppt_x-0.05"/>
                                          </p:val>
                                        </p:tav>
                                      </p:tavLst>
                                    </p:anim>
                                    <p:anim calcmode="lin" valueType="num">
                                      <p:cBhvr>
                                        <p:cTn id="24" dur="800" decel="100000" fill="hold"/>
                                        <p:tgtEl>
                                          <p:spTgt spid="203779">
                                            <p:txEl>
                                              <p:pRg st="3" end="3"/>
                                            </p:txEl>
                                          </p:spTgt>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203779">
                                            <p:txEl>
                                              <p:pRg st="3" end="3"/>
                                            </p:txEl>
                                          </p:spTgt>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203779">
                                            <p:txEl>
                                              <p:pRg st="3" end="3"/>
                                            </p:txEl>
                                          </p:spTgt>
                                        </p:tgtEl>
                                        <p:attrNameLst>
                                          <p:attrName>ppt_y</p:attrName>
                                        </p:attrNameLst>
                                      </p:cBhvr>
                                      <p:tavLst>
                                        <p:tav tm="0">
                                          <p:val>
                                            <p:strVal val="#ppt_y+0.1"/>
                                          </p:val>
                                        </p:tav>
                                        <p:tav tm="100000">
                                          <p:val>
                                            <p:strVal val="#ppt_y"/>
                                          </p:val>
                                        </p:tav>
                                      </p:tavLst>
                                    </p:anim>
                                  </p:childTnLst>
                                </p:cTn>
                              </p:par>
                              <p:par>
                                <p:cTn id="27" presetID="30" presetClass="entr" presetSubtype="0" fill="hold" nodeType="withEffect">
                                  <p:stCondLst>
                                    <p:cond delay="0"/>
                                  </p:stCondLst>
                                  <p:childTnLst>
                                    <p:set>
                                      <p:cBhvr>
                                        <p:cTn id="28" dur="1" fill="hold">
                                          <p:stCondLst>
                                            <p:cond delay="0"/>
                                          </p:stCondLst>
                                        </p:cTn>
                                        <p:tgtEl>
                                          <p:spTgt spid="203779">
                                            <p:txEl>
                                              <p:pRg st="5" end="5"/>
                                            </p:txEl>
                                          </p:spTgt>
                                        </p:tgtEl>
                                        <p:attrNameLst>
                                          <p:attrName>style.visibility</p:attrName>
                                        </p:attrNameLst>
                                      </p:cBhvr>
                                      <p:to>
                                        <p:strVal val="visible"/>
                                      </p:to>
                                    </p:set>
                                    <p:animEffect transition="in" filter="fade">
                                      <p:cBhvr>
                                        <p:cTn id="29" dur="800" decel="100000"/>
                                        <p:tgtEl>
                                          <p:spTgt spid="203779">
                                            <p:txEl>
                                              <p:pRg st="5" end="5"/>
                                            </p:txEl>
                                          </p:spTgt>
                                        </p:tgtEl>
                                      </p:cBhvr>
                                    </p:animEffect>
                                    <p:anim calcmode="lin" valueType="num">
                                      <p:cBhvr>
                                        <p:cTn id="30" dur="800" decel="100000" fill="hold"/>
                                        <p:tgtEl>
                                          <p:spTgt spid="203779">
                                            <p:txEl>
                                              <p:pRg st="5" end="5"/>
                                            </p:txEl>
                                          </p:spTgt>
                                        </p:tgtEl>
                                        <p:attrNameLst>
                                          <p:attrName>style.rotation</p:attrName>
                                        </p:attrNameLst>
                                      </p:cBhvr>
                                      <p:tavLst>
                                        <p:tav tm="0">
                                          <p:val>
                                            <p:fltVal val="-90"/>
                                          </p:val>
                                        </p:tav>
                                        <p:tav tm="100000">
                                          <p:val>
                                            <p:fltVal val="0"/>
                                          </p:val>
                                        </p:tav>
                                      </p:tavLst>
                                    </p:anim>
                                    <p:anim calcmode="lin" valueType="num">
                                      <p:cBhvr>
                                        <p:cTn id="31" dur="800" decel="100000" fill="hold"/>
                                        <p:tgtEl>
                                          <p:spTgt spid="203779">
                                            <p:txEl>
                                              <p:pRg st="5" end="5"/>
                                            </p:txEl>
                                          </p:spTgt>
                                        </p:tgtEl>
                                        <p:attrNameLst>
                                          <p:attrName>ppt_x</p:attrName>
                                        </p:attrNameLst>
                                      </p:cBhvr>
                                      <p:tavLst>
                                        <p:tav tm="0">
                                          <p:val>
                                            <p:strVal val="#ppt_x+0.4"/>
                                          </p:val>
                                        </p:tav>
                                        <p:tav tm="100000">
                                          <p:val>
                                            <p:strVal val="#ppt_x-0.05"/>
                                          </p:val>
                                        </p:tav>
                                      </p:tavLst>
                                    </p:anim>
                                    <p:anim calcmode="lin" valueType="num">
                                      <p:cBhvr>
                                        <p:cTn id="32" dur="800" decel="100000" fill="hold"/>
                                        <p:tgtEl>
                                          <p:spTgt spid="203779">
                                            <p:txEl>
                                              <p:pRg st="5" end="5"/>
                                            </p:txEl>
                                          </p:spTgt>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203779">
                                            <p:txEl>
                                              <p:pRg st="5" end="5"/>
                                            </p:txEl>
                                          </p:spTgt>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203779">
                                            <p:txEl>
                                              <p:pRg st="5" end="5"/>
                                            </p:txEl>
                                          </p:spTgt>
                                        </p:tgtEl>
                                        <p:attrNameLst>
                                          <p:attrName>ppt_y</p:attrName>
                                        </p:attrNameLst>
                                      </p:cBhvr>
                                      <p:tavLst>
                                        <p:tav tm="0">
                                          <p:val>
                                            <p:strVal val="#ppt_y+0.1"/>
                                          </p:val>
                                        </p:tav>
                                        <p:tav tm="100000">
                                          <p:val>
                                            <p:strVal val="#ppt_y"/>
                                          </p:val>
                                        </p:tav>
                                      </p:tavLst>
                                    </p:anim>
                                  </p:childTnLst>
                                </p:cTn>
                              </p:par>
                              <p:par>
                                <p:cTn id="35" presetID="30" presetClass="entr" presetSubtype="0" fill="hold" nodeType="withEffect">
                                  <p:stCondLst>
                                    <p:cond delay="0"/>
                                  </p:stCondLst>
                                  <p:childTnLst>
                                    <p:set>
                                      <p:cBhvr>
                                        <p:cTn id="36" dur="1" fill="hold">
                                          <p:stCondLst>
                                            <p:cond delay="0"/>
                                          </p:stCondLst>
                                        </p:cTn>
                                        <p:tgtEl>
                                          <p:spTgt spid="203779">
                                            <p:txEl>
                                              <p:pRg st="6" end="6"/>
                                            </p:txEl>
                                          </p:spTgt>
                                        </p:tgtEl>
                                        <p:attrNameLst>
                                          <p:attrName>style.visibility</p:attrName>
                                        </p:attrNameLst>
                                      </p:cBhvr>
                                      <p:to>
                                        <p:strVal val="visible"/>
                                      </p:to>
                                    </p:set>
                                    <p:animEffect transition="in" filter="fade">
                                      <p:cBhvr>
                                        <p:cTn id="37" dur="800" decel="100000"/>
                                        <p:tgtEl>
                                          <p:spTgt spid="203779">
                                            <p:txEl>
                                              <p:pRg st="6" end="6"/>
                                            </p:txEl>
                                          </p:spTgt>
                                        </p:tgtEl>
                                      </p:cBhvr>
                                    </p:animEffect>
                                    <p:anim calcmode="lin" valueType="num">
                                      <p:cBhvr>
                                        <p:cTn id="38" dur="800" decel="100000" fill="hold"/>
                                        <p:tgtEl>
                                          <p:spTgt spid="203779">
                                            <p:txEl>
                                              <p:pRg st="6" end="6"/>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203779">
                                            <p:txEl>
                                              <p:pRg st="6" end="6"/>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203779">
                                            <p:txEl>
                                              <p:pRg st="6" end="6"/>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203779">
                                            <p:txEl>
                                              <p:pRg st="6" end="6"/>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203779">
                                            <p:txEl>
                                              <p:pRg st="6" end="6"/>
                                            </p:txEl>
                                          </p:spTgt>
                                        </p:tgtEl>
                                        <p:attrNameLst>
                                          <p:attrName>ppt_y</p:attrName>
                                        </p:attrNameLst>
                                      </p:cBhvr>
                                      <p:tavLst>
                                        <p:tav tm="0">
                                          <p:val>
                                            <p:strVal val="#ppt_y+0.1"/>
                                          </p:val>
                                        </p:tav>
                                        <p:tav tm="100000">
                                          <p:val>
                                            <p:strVal val="#ppt_y"/>
                                          </p:val>
                                        </p:tav>
                                      </p:tavLst>
                                    </p:anim>
                                  </p:childTnLst>
                                </p:cTn>
                              </p:par>
                              <p:par>
                                <p:cTn id="43" presetID="30" presetClass="entr" presetSubtype="0" fill="hold" nodeType="withEffect">
                                  <p:stCondLst>
                                    <p:cond delay="0"/>
                                  </p:stCondLst>
                                  <p:childTnLst>
                                    <p:set>
                                      <p:cBhvr>
                                        <p:cTn id="44" dur="1" fill="hold">
                                          <p:stCondLst>
                                            <p:cond delay="0"/>
                                          </p:stCondLst>
                                        </p:cTn>
                                        <p:tgtEl>
                                          <p:spTgt spid="203779">
                                            <p:txEl>
                                              <p:pRg st="7" end="7"/>
                                            </p:txEl>
                                          </p:spTgt>
                                        </p:tgtEl>
                                        <p:attrNameLst>
                                          <p:attrName>style.visibility</p:attrName>
                                        </p:attrNameLst>
                                      </p:cBhvr>
                                      <p:to>
                                        <p:strVal val="visible"/>
                                      </p:to>
                                    </p:set>
                                    <p:animEffect transition="in" filter="fade">
                                      <p:cBhvr>
                                        <p:cTn id="45" dur="800" decel="100000"/>
                                        <p:tgtEl>
                                          <p:spTgt spid="203779">
                                            <p:txEl>
                                              <p:pRg st="7" end="7"/>
                                            </p:txEl>
                                          </p:spTgt>
                                        </p:tgtEl>
                                      </p:cBhvr>
                                    </p:animEffect>
                                    <p:anim calcmode="lin" valueType="num">
                                      <p:cBhvr>
                                        <p:cTn id="46" dur="800" decel="100000" fill="hold"/>
                                        <p:tgtEl>
                                          <p:spTgt spid="203779">
                                            <p:txEl>
                                              <p:pRg st="7" end="7"/>
                                            </p:txEl>
                                          </p:spTgt>
                                        </p:tgtEl>
                                        <p:attrNameLst>
                                          <p:attrName>style.rotation</p:attrName>
                                        </p:attrNameLst>
                                      </p:cBhvr>
                                      <p:tavLst>
                                        <p:tav tm="0">
                                          <p:val>
                                            <p:fltVal val="-90"/>
                                          </p:val>
                                        </p:tav>
                                        <p:tav tm="100000">
                                          <p:val>
                                            <p:fltVal val="0"/>
                                          </p:val>
                                        </p:tav>
                                      </p:tavLst>
                                    </p:anim>
                                    <p:anim calcmode="lin" valueType="num">
                                      <p:cBhvr>
                                        <p:cTn id="47" dur="800" decel="100000" fill="hold"/>
                                        <p:tgtEl>
                                          <p:spTgt spid="203779">
                                            <p:txEl>
                                              <p:pRg st="7" end="7"/>
                                            </p:txEl>
                                          </p:spTgt>
                                        </p:tgtEl>
                                        <p:attrNameLst>
                                          <p:attrName>ppt_x</p:attrName>
                                        </p:attrNameLst>
                                      </p:cBhvr>
                                      <p:tavLst>
                                        <p:tav tm="0">
                                          <p:val>
                                            <p:strVal val="#ppt_x+0.4"/>
                                          </p:val>
                                        </p:tav>
                                        <p:tav tm="100000">
                                          <p:val>
                                            <p:strVal val="#ppt_x-0.05"/>
                                          </p:val>
                                        </p:tav>
                                      </p:tavLst>
                                    </p:anim>
                                    <p:anim calcmode="lin" valueType="num">
                                      <p:cBhvr>
                                        <p:cTn id="48" dur="800" decel="100000" fill="hold"/>
                                        <p:tgtEl>
                                          <p:spTgt spid="203779">
                                            <p:txEl>
                                              <p:pRg st="7" end="7"/>
                                            </p:txEl>
                                          </p:spTgt>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203779">
                                            <p:txEl>
                                              <p:pRg st="7" end="7"/>
                                            </p:txEl>
                                          </p:spTgt>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203779">
                                            <p:txEl>
                                              <p:pRg st="7" end="7"/>
                                            </p:txEl>
                                          </p:spTgt>
                                        </p:tgtEl>
                                        <p:attrNameLst>
                                          <p:attrName>ppt_y</p:attrName>
                                        </p:attrNameLst>
                                      </p:cBhvr>
                                      <p:tavLst>
                                        <p:tav tm="0">
                                          <p:val>
                                            <p:strVal val="#ppt_y+0.1"/>
                                          </p:val>
                                        </p:tav>
                                        <p:tav tm="100000">
                                          <p:val>
                                            <p:strVal val="#ppt_y"/>
                                          </p:val>
                                        </p:tav>
                                      </p:tavLst>
                                    </p:anim>
                                  </p:childTnLst>
                                </p:cTn>
                              </p:par>
                              <p:par>
                                <p:cTn id="51" presetID="30" presetClass="entr" presetSubtype="0" fill="hold" nodeType="withEffect">
                                  <p:stCondLst>
                                    <p:cond delay="0"/>
                                  </p:stCondLst>
                                  <p:childTnLst>
                                    <p:set>
                                      <p:cBhvr>
                                        <p:cTn id="52" dur="1" fill="hold">
                                          <p:stCondLst>
                                            <p:cond delay="0"/>
                                          </p:stCondLst>
                                        </p:cTn>
                                        <p:tgtEl>
                                          <p:spTgt spid="203779">
                                            <p:txEl>
                                              <p:pRg st="9" end="9"/>
                                            </p:txEl>
                                          </p:spTgt>
                                        </p:tgtEl>
                                        <p:attrNameLst>
                                          <p:attrName>style.visibility</p:attrName>
                                        </p:attrNameLst>
                                      </p:cBhvr>
                                      <p:to>
                                        <p:strVal val="visible"/>
                                      </p:to>
                                    </p:set>
                                    <p:animEffect transition="in" filter="fade">
                                      <p:cBhvr>
                                        <p:cTn id="53" dur="800" decel="100000"/>
                                        <p:tgtEl>
                                          <p:spTgt spid="203779">
                                            <p:txEl>
                                              <p:pRg st="9" end="9"/>
                                            </p:txEl>
                                          </p:spTgt>
                                        </p:tgtEl>
                                      </p:cBhvr>
                                    </p:animEffect>
                                    <p:anim calcmode="lin" valueType="num">
                                      <p:cBhvr>
                                        <p:cTn id="54" dur="800" decel="100000" fill="hold"/>
                                        <p:tgtEl>
                                          <p:spTgt spid="203779">
                                            <p:txEl>
                                              <p:pRg st="9" end="9"/>
                                            </p:txEl>
                                          </p:spTgt>
                                        </p:tgtEl>
                                        <p:attrNameLst>
                                          <p:attrName>style.rotation</p:attrName>
                                        </p:attrNameLst>
                                      </p:cBhvr>
                                      <p:tavLst>
                                        <p:tav tm="0">
                                          <p:val>
                                            <p:fltVal val="-90"/>
                                          </p:val>
                                        </p:tav>
                                        <p:tav tm="100000">
                                          <p:val>
                                            <p:fltVal val="0"/>
                                          </p:val>
                                        </p:tav>
                                      </p:tavLst>
                                    </p:anim>
                                    <p:anim calcmode="lin" valueType="num">
                                      <p:cBhvr>
                                        <p:cTn id="55" dur="800" decel="100000" fill="hold"/>
                                        <p:tgtEl>
                                          <p:spTgt spid="203779">
                                            <p:txEl>
                                              <p:pRg st="9" end="9"/>
                                            </p:txEl>
                                          </p:spTgt>
                                        </p:tgtEl>
                                        <p:attrNameLst>
                                          <p:attrName>ppt_x</p:attrName>
                                        </p:attrNameLst>
                                      </p:cBhvr>
                                      <p:tavLst>
                                        <p:tav tm="0">
                                          <p:val>
                                            <p:strVal val="#ppt_x+0.4"/>
                                          </p:val>
                                        </p:tav>
                                        <p:tav tm="100000">
                                          <p:val>
                                            <p:strVal val="#ppt_x-0.05"/>
                                          </p:val>
                                        </p:tav>
                                      </p:tavLst>
                                    </p:anim>
                                    <p:anim calcmode="lin" valueType="num">
                                      <p:cBhvr>
                                        <p:cTn id="56" dur="800" decel="100000" fill="hold"/>
                                        <p:tgtEl>
                                          <p:spTgt spid="203779">
                                            <p:txEl>
                                              <p:pRg st="9" end="9"/>
                                            </p:txEl>
                                          </p:spTgt>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203779">
                                            <p:txEl>
                                              <p:pRg st="9" end="9"/>
                                            </p:txEl>
                                          </p:spTgt>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203779">
                                            <p:txEl>
                                              <p:pRg st="9" end="9"/>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idx="1"/>
          </p:nvPr>
        </p:nvSpPr>
        <p:spPr>
          <a:solidFill>
            <a:schemeClr val="bg1"/>
          </a:solidFill>
          <a:ln w="57150">
            <a:solidFill>
              <a:schemeClr val="tx1"/>
            </a:solidFill>
            <a:miter lim="800000"/>
            <a:headEnd/>
            <a:tailEnd/>
          </a:ln>
        </p:spPr>
        <p:txBody>
          <a:bodyPr/>
          <a:lstStyle/>
          <a:p>
            <a:pPr lvl="4" eaLnBrk="1" hangingPunct="1">
              <a:buFontTx/>
              <a:buNone/>
            </a:pPr>
            <a:endParaRPr lang="en-GB" altLang="en-US" smtClean="0"/>
          </a:p>
        </p:txBody>
      </p:sp>
      <p:sp>
        <p:nvSpPr>
          <p:cNvPr id="206851" name="Oval 3"/>
          <p:cNvSpPr>
            <a:spLocks noChangeArrowheads="1"/>
          </p:cNvSpPr>
          <p:nvPr/>
        </p:nvSpPr>
        <p:spPr bwMode="auto">
          <a:xfrm>
            <a:off x="3276600" y="2590800"/>
            <a:ext cx="1371600" cy="1219200"/>
          </a:xfrm>
          <a:prstGeom prst="ellipse">
            <a:avLst/>
          </a:prstGeom>
          <a:solidFill>
            <a:schemeClr val="bg1"/>
          </a:solidFill>
          <a:ln w="38100">
            <a:solidFill>
              <a:schemeClr val="tx1"/>
            </a:solidFill>
            <a:round/>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GB" altLang="en-US" sz="2400" b="1">
                <a:solidFill>
                  <a:srgbClr val="000000"/>
                </a:solidFill>
                <a:latin typeface="Times New Roman" panose="02020603050405020304" pitchFamily="18" charset="0"/>
              </a:rPr>
              <a:t>LYMPHOCYTE</a:t>
            </a:r>
            <a:endParaRPr lang="en-GB" altLang="en-US" sz="2400">
              <a:solidFill>
                <a:srgbClr val="000000"/>
              </a:solidFill>
              <a:latin typeface="Times New Roman" panose="02020603050405020304" pitchFamily="18" charset="0"/>
            </a:endParaRPr>
          </a:p>
        </p:txBody>
      </p:sp>
      <p:sp>
        <p:nvSpPr>
          <p:cNvPr id="206852" name="AutoShape 4" descr="Zig zag"/>
          <p:cNvSpPr>
            <a:spLocks noChangeArrowheads="1"/>
          </p:cNvSpPr>
          <p:nvPr/>
        </p:nvSpPr>
        <p:spPr bwMode="auto">
          <a:xfrm>
            <a:off x="3581400" y="4267200"/>
            <a:ext cx="2362200" cy="1295400"/>
          </a:xfrm>
          <a:prstGeom prst="octagon">
            <a:avLst>
              <a:gd name="adj" fmla="val 29287"/>
            </a:avLst>
          </a:prstGeom>
          <a:blipFill dpi="0" rotWithShape="0">
            <a:blip r:embed="rId3"/>
            <a:srcRect/>
            <a:tile tx="0" ty="0" sx="100000" sy="100000" flip="none" algn="tl"/>
          </a:blip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853" name="AutoShape 5"/>
          <p:cNvSpPr>
            <a:spLocks noChangeArrowheads="1"/>
          </p:cNvSpPr>
          <p:nvPr/>
        </p:nvSpPr>
        <p:spPr bwMode="auto">
          <a:xfrm>
            <a:off x="5486400" y="3657600"/>
            <a:ext cx="1905000" cy="533400"/>
          </a:xfrm>
          <a:prstGeom prst="rightArrow">
            <a:avLst>
              <a:gd name="adj1" fmla="val 50000"/>
              <a:gd name="adj2" fmla="val 89286"/>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854" name="AutoShape 6"/>
          <p:cNvSpPr>
            <a:spLocks noChangeArrowheads="1"/>
          </p:cNvSpPr>
          <p:nvPr/>
        </p:nvSpPr>
        <p:spPr bwMode="auto">
          <a:xfrm>
            <a:off x="7467600" y="3124200"/>
            <a:ext cx="2286000" cy="1828800"/>
          </a:xfrm>
          <a:prstGeom prst="roundRect">
            <a:avLst>
              <a:gd name="adj" fmla="val 16667"/>
            </a:avLst>
          </a:prstGeom>
          <a:solidFill>
            <a:srgbClr val="99CC00"/>
          </a:solidFill>
          <a:ln w="571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855" name="Text Box 7"/>
          <p:cNvSpPr txBox="1">
            <a:spLocks noChangeArrowheads="1"/>
          </p:cNvSpPr>
          <p:nvPr/>
        </p:nvSpPr>
        <p:spPr bwMode="auto">
          <a:xfrm>
            <a:off x="7543800" y="38100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3" rIns="91407" bIns="45703">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50000"/>
              </a:spcBef>
              <a:spcAft>
                <a:spcPct val="0"/>
              </a:spcAft>
              <a:buFontTx/>
              <a:buNone/>
            </a:pPr>
            <a:r>
              <a:rPr lang="en-GB" altLang="en-US" sz="2400" b="1">
                <a:solidFill>
                  <a:srgbClr val="000000"/>
                </a:solidFill>
                <a:latin typeface="Times New Roman" panose="02020603050405020304" pitchFamily="18" charset="0"/>
              </a:rPr>
              <a:t>HYBRIDOMA</a:t>
            </a:r>
            <a:endParaRPr lang="en-GB" altLang="en-US" sz="2400">
              <a:solidFill>
                <a:srgbClr val="000000"/>
              </a:solidFill>
              <a:latin typeface="Times New Roman" panose="02020603050405020304" pitchFamily="18" charset="0"/>
            </a:endParaRPr>
          </a:p>
        </p:txBody>
      </p:sp>
      <p:sp>
        <p:nvSpPr>
          <p:cNvPr id="206856" name="Text Box 8"/>
          <p:cNvSpPr txBox="1">
            <a:spLocks noChangeArrowheads="1"/>
          </p:cNvSpPr>
          <p:nvPr/>
        </p:nvSpPr>
        <p:spPr bwMode="auto">
          <a:xfrm>
            <a:off x="3657600" y="47244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3" rIns="91407" bIns="45703">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50000"/>
              </a:spcBef>
              <a:spcAft>
                <a:spcPct val="0"/>
              </a:spcAft>
              <a:buFontTx/>
              <a:buNone/>
            </a:pPr>
            <a:r>
              <a:rPr lang="en-GB" altLang="en-US" sz="2400" b="1">
                <a:solidFill>
                  <a:srgbClr val="000000"/>
                </a:solidFill>
                <a:latin typeface="Times New Roman" panose="02020603050405020304" pitchFamily="18" charset="0"/>
              </a:rPr>
              <a:t>MYELOMA</a:t>
            </a:r>
            <a:endParaRPr lang="en-GB" altLang="en-US" sz="2400">
              <a:solidFill>
                <a:srgbClr val="000000"/>
              </a:solidFill>
              <a:latin typeface="Times New Roman" panose="02020603050405020304" pitchFamily="18" charset="0"/>
            </a:endParaRPr>
          </a:p>
        </p:txBody>
      </p:sp>
      <p:sp>
        <p:nvSpPr>
          <p:cNvPr id="206857" name="Rectangle 9"/>
          <p:cNvSpPr>
            <a:spLocks noGrp="1" noChangeArrowheads="1"/>
          </p:cNvSpPr>
          <p:nvPr>
            <p:ph type="title"/>
          </p:nvPr>
        </p:nvSpPr>
        <p:spPr>
          <a:noFill/>
          <a:ln w="57150">
            <a:solidFill>
              <a:schemeClr val="tx1"/>
            </a:solidFill>
            <a:miter lim="800000"/>
            <a:headEnd/>
            <a:tailEnd/>
          </a:ln>
        </p:spPr>
        <p:txBody>
          <a:bodyPr vert="horz" wrap="square" lIns="91407" tIns="45703" rIns="91407" bIns="45703" numCol="1" anchor="ctr" anchorCtr="0" compatLnSpc="1">
            <a:prstTxWarp prst="textNoShape">
              <a:avLst/>
            </a:prstTxWarp>
          </a:bodyPr>
          <a:lstStyle/>
          <a:p>
            <a:pPr eaLnBrk="1" hangingPunct="1"/>
            <a:r>
              <a:rPr lang="en-GB" altLang="en-US" sz="3700" b="1">
                <a:solidFill>
                  <a:srgbClr val="FF0000"/>
                </a:solidFill>
              </a:rPr>
              <a:t>HYBRIDOMAS TO MAKE MONOCLONAL ANTIBODIES</a:t>
            </a:r>
          </a:p>
        </p:txBody>
      </p:sp>
      <p:grpSp>
        <p:nvGrpSpPr>
          <p:cNvPr id="206858" name="Group 10"/>
          <p:cNvGrpSpPr>
            <a:grpSpLocks/>
          </p:cNvGrpSpPr>
          <p:nvPr/>
        </p:nvGrpSpPr>
        <p:grpSpPr bwMode="auto">
          <a:xfrm rot="-4506391">
            <a:off x="9258656" y="2213863"/>
            <a:ext cx="558040" cy="854075"/>
            <a:chOff x="1999" y="1565"/>
            <a:chExt cx="2877" cy="3542"/>
          </a:xfrm>
        </p:grpSpPr>
        <p:grpSp>
          <p:nvGrpSpPr>
            <p:cNvPr id="206965" name="Group 11"/>
            <p:cNvGrpSpPr>
              <a:grpSpLocks/>
            </p:cNvGrpSpPr>
            <p:nvPr/>
          </p:nvGrpSpPr>
          <p:grpSpPr bwMode="auto">
            <a:xfrm>
              <a:off x="3212" y="3707"/>
              <a:ext cx="623" cy="717"/>
              <a:chOff x="1776" y="2592"/>
              <a:chExt cx="384" cy="576"/>
            </a:xfrm>
          </p:grpSpPr>
          <p:sp>
            <p:nvSpPr>
              <p:cNvPr id="206997" name="Rectangle 12"/>
              <p:cNvSpPr>
                <a:spLocks noChangeArrowheads="1"/>
              </p:cNvSpPr>
              <p:nvPr/>
            </p:nvSpPr>
            <p:spPr bwMode="auto">
              <a:xfrm rot="5388756">
                <a:off x="1560" y="2808"/>
                <a:ext cx="576" cy="144"/>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98" name="Rectangle 13"/>
              <p:cNvSpPr>
                <a:spLocks noChangeArrowheads="1"/>
              </p:cNvSpPr>
              <p:nvPr/>
            </p:nvSpPr>
            <p:spPr bwMode="auto">
              <a:xfrm rot="5388756">
                <a:off x="1800" y="2808"/>
                <a:ext cx="576" cy="144"/>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grpSp>
        <p:grpSp>
          <p:nvGrpSpPr>
            <p:cNvPr id="206966" name="Group 14"/>
            <p:cNvGrpSpPr>
              <a:grpSpLocks/>
            </p:cNvGrpSpPr>
            <p:nvPr/>
          </p:nvGrpSpPr>
          <p:grpSpPr bwMode="auto">
            <a:xfrm>
              <a:off x="3212" y="2991"/>
              <a:ext cx="623" cy="716"/>
              <a:chOff x="1776" y="2592"/>
              <a:chExt cx="384" cy="576"/>
            </a:xfrm>
          </p:grpSpPr>
          <p:sp>
            <p:nvSpPr>
              <p:cNvPr id="206995" name="Rectangle 15"/>
              <p:cNvSpPr>
                <a:spLocks noChangeArrowheads="1"/>
              </p:cNvSpPr>
              <p:nvPr/>
            </p:nvSpPr>
            <p:spPr bwMode="auto">
              <a:xfrm rot="5388756">
                <a:off x="1560" y="2808"/>
                <a:ext cx="576" cy="144"/>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96" name="Rectangle 16"/>
              <p:cNvSpPr>
                <a:spLocks noChangeArrowheads="1"/>
              </p:cNvSpPr>
              <p:nvPr/>
            </p:nvSpPr>
            <p:spPr bwMode="auto">
              <a:xfrm rot="5388756">
                <a:off x="1800" y="2808"/>
                <a:ext cx="576" cy="144"/>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grpSp>
        <p:grpSp>
          <p:nvGrpSpPr>
            <p:cNvPr id="206967" name="Group 17"/>
            <p:cNvGrpSpPr>
              <a:grpSpLocks/>
            </p:cNvGrpSpPr>
            <p:nvPr/>
          </p:nvGrpSpPr>
          <p:grpSpPr bwMode="auto">
            <a:xfrm rot="-7420222">
              <a:off x="2063" y="1966"/>
              <a:ext cx="717" cy="234"/>
              <a:chOff x="2928" y="2544"/>
              <a:chExt cx="576" cy="144"/>
            </a:xfrm>
          </p:grpSpPr>
          <p:sp>
            <p:nvSpPr>
              <p:cNvPr id="206991" name="Rectangle 18"/>
              <p:cNvSpPr>
                <a:spLocks noChangeArrowheads="1"/>
              </p:cNvSpPr>
              <p:nvPr/>
            </p:nvSpPr>
            <p:spPr bwMode="auto">
              <a:xfrm>
                <a:off x="2928" y="2544"/>
                <a:ext cx="576" cy="144"/>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92" name="Rectangle 19"/>
              <p:cNvSpPr>
                <a:spLocks noChangeArrowheads="1"/>
              </p:cNvSpPr>
              <p:nvPr/>
            </p:nvSpPr>
            <p:spPr bwMode="auto">
              <a:xfrm>
                <a:off x="3312" y="2544"/>
                <a:ext cx="48" cy="144"/>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93" name="Rectangle 20"/>
              <p:cNvSpPr>
                <a:spLocks noChangeArrowheads="1"/>
              </p:cNvSpPr>
              <p:nvPr/>
            </p:nvSpPr>
            <p:spPr bwMode="auto">
              <a:xfrm>
                <a:off x="3408" y="2544"/>
                <a:ext cx="48" cy="144"/>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94" name="Rectangle 21"/>
              <p:cNvSpPr>
                <a:spLocks noChangeArrowheads="1"/>
              </p:cNvSpPr>
              <p:nvPr/>
            </p:nvSpPr>
            <p:spPr bwMode="auto">
              <a:xfrm>
                <a:off x="3216" y="2544"/>
                <a:ext cx="48" cy="144"/>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grpSp>
        <p:sp>
          <p:nvSpPr>
            <p:cNvPr id="206968" name="Rectangle 22"/>
            <p:cNvSpPr>
              <a:spLocks noChangeArrowheads="1"/>
            </p:cNvSpPr>
            <p:nvPr/>
          </p:nvSpPr>
          <p:spPr bwMode="auto">
            <a:xfrm rot="-7294943">
              <a:off x="2380" y="1807"/>
              <a:ext cx="717" cy="234"/>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69" name="Rectangle 23"/>
            <p:cNvSpPr>
              <a:spLocks noChangeArrowheads="1"/>
            </p:cNvSpPr>
            <p:nvPr/>
          </p:nvSpPr>
          <p:spPr bwMode="auto">
            <a:xfrm rot="-7294943">
              <a:off x="2630" y="1678"/>
              <a:ext cx="60" cy="234"/>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70" name="Rectangle 24"/>
            <p:cNvSpPr>
              <a:spLocks noChangeArrowheads="1"/>
            </p:cNvSpPr>
            <p:nvPr/>
          </p:nvSpPr>
          <p:spPr bwMode="auto">
            <a:xfrm rot="-7294943">
              <a:off x="2568" y="1577"/>
              <a:ext cx="60" cy="234"/>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71" name="Rectangle 25"/>
            <p:cNvSpPr>
              <a:spLocks noChangeArrowheads="1"/>
            </p:cNvSpPr>
            <p:nvPr/>
          </p:nvSpPr>
          <p:spPr bwMode="auto">
            <a:xfrm rot="-7294943">
              <a:off x="2693" y="1780"/>
              <a:ext cx="60" cy="233"/>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72" name="Rectangle 26"/>
            <p:cNvSpPr>
              <a:spLocks noChangeArrowheads="1"/>
            </p:cNvSpPr>
            <p:nvPr/>
          </p:nvSpPr>
          <p:spPr bwMode="auto">
            <a:xfrm rot="3474313">
              <a:off x="2751" y="2389"/>
              <a:ext cx="717" cy="233"/>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grpSp>
          <p:nvGrpSpPr>
            <p:cNvPr id="206973" name="Group 27"/>
            <p:cNvGrpSpPr>
              <a:grpSpLocks/>
            </p:cNvGrpSpPr>
            <p:nvPr/>
          </p:nvGrpSpPr>
          <p:grpSpPr bwMode="auto">
            <a:xfrm rot="-3373445">
              <a:off x="4285" y="1966"/>
              <a:ext cx="717" cy="233"/>
              <a:chOff x="2928" y="2544"/>
              <a:chExt cx="576" cy="144"/>
            </a:xfrm>
          </p:grpSpPr>
          <p:sp>
            <p:nvSpPr>
              <p:cNvPr id="206987" name="Rectangle 28"/>
              <p:cNvSpPr>
                <a:spLocks noChangeArrowheads="1"/>
              </p:cNvSpPr>
              <p:nvPr/>
            </p:nvSpPr>
            <p:spPr bwMode="auto">
              <a:xfrm>
                <a:off x="2928" y="2544"/>
                <a:ext cx="576" cy="144"/>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88" name="Rectangle 29"/>
              <p:cNvSpPr>
                <a:spLocks noChangeArrowheads="1"/>
              </p:cNvSpPr>
              <p:nvPr/>
            </p:nvSpPr>
            <p:spPr bwMode="auto">
              <a:xfrm>
                <a:off x="3312" y="2544"/>
                <a:ext cx="48" cy="144"/>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89" name="Rectangle 30"/>
              <p:cNvSpPr>
                <a:spLocks noChangeArrowheads="1"/>
              </p:cNvSpPr>
              <p:nvPr/>
            </p:nvSpPr>
            <p:spPr bwMode="auto">
              <a:xfrm>
                <a:off x="3408" y="2544"/>
                <a:ext cx="48" cy="144"/>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90" name="Rectangle 31"/>
              <p:cNvSpPr>
                <a:spLocks noChangeArrowheads="1"/>
              </p:cNvSpPr>
              <p:nvPr/>
            </p:nvSpPr>
            <p:spPr bwMode="auto">
              <a:xfrm>
                <a:off x="3216" y="2544"/>
                <a:ext cx="48" cy="144"/>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grpSp>
        <p:sp>
          <p:nvSpPr>
            <p:cNvPr id="206974" name="Rectangle 32"/>
            <p:cNvSpPr>
              <a:spLocks noChangeArrowheads="1"/>
            </p:cNvSpPr>
            <p:nvPr/>
          </p:nvSpPr>
          <p:spPr bwMode="auto">
            <a:xfrm rot="-3308178">
              <a:off x="4011" y="1816"/>
              <a:ext cx="717" cy="216"/>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75" name="Rectangle 33"/>
            <p:cNvSpPr>
              <a:spLocks noChangeArrowheads="1"/>
            </p:cNvSpPr>
            <p:nvPr/>
          </p:nvSpPr>
          <p:spPr bwMode="auto">
            <a:xfrm rot="-3308178">
              <a:off x="4424" y="1692"/>
              <a:ext cx="61" cy="216"/>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76" name="Rectangle 34"/>
            <p:cNvSpPr>
              <a:spLocks noChangeArrowheads="1"/>
            </p:cNvSpPr>
            <p:nvPr/>
          </p:nvSpPr>
          <p:spPr bwMode="auto">
            <a:xfrm rot="-3308178">
              <a:off x="4493" y="1594"/>
              <a:ext cx="60" cy="216"/>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77" name="Rectangle 35"/>
            <p:cNvSpPr>
              <a:spLocks noChangeArrowheads="1"/>
            </p:cNvSpPr>
            <p:nvPr/>
          </p:nvSpPr>
          <p:spPr bwMode="auto">
            <a:xfrm rot="-3308178">
              <a:off x="4357" y="1790"/>
              <a:ext cx="60" cy="216"/>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78" name="Rectangle 36"/>
            <p:cNvSpPr>
              <a:spLocks noChangeArrowheads="1"/>
            </p:cNvSpPr>
            <p:nvPr/>
          </p:nvSpPr>
          <p:spPr bwMode="auto">
            <a:xfrm rot="7466085">
              <a:off x="3597" y="2389"/>
              <a:ext cx="717" cy="234"/>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79" name="Rectangle 37"/>
            <p:cNvSpPr>
              <a:spLocks noChangeArrowheads="1"/>
            </p:cNvSpPr>
            <p:nvPr/>
          </p:nvSpPr>
          <p:spPr bwMode="auto">
            <a:xfrm rot="-762427">
              <a:off x="3204" y="2836"/>
              <a:ext cx="234" cy="119"/>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80" name="Rectangle 38"/>
            <p:cNvSpPr>
              <a:spLocks noChangeArrowheads="1"/>
            </p:cNvSpPr>
            <p:nvPr/>
          </p:nvSpPr>
          <p:spPr bwMode="auto">
            <a:xfrm rot="1021231">
              <a:off x="3627" y="2836"/>
              <a:ext cx="234" cy="119"/>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81" name="Line 39"/>
            <p:cNvSpPr>
              <a:spLocks noChangeShapeType="1"/>
            </p:cNvSpPr>
            <p:nvPr/>
          </p:nvSpPr>
          <p:spPr bwMode="auto">
            <a:xfrm>
              <a:off x="3416" y="2889"/>
              <a:ext cx="21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206982" name="Text Box 40"/>
            <p:cNvSpPr txBox="1">
              <a:spLocks noChangeArrowheads="1"/>
            </p:cNvSpPr>
            <p:nvPr/>
          </p:nvSpPr>
          <p:spPr bwMode="auto">
            <a:xfrm>
              <a:off x="1999" y="3186"/>
              <a:ext cx="2877" cy="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93446" tIns="46723" rIns="93446" bIns="46723">
              <a:spAutoFit/>
            </a:bodyPr>
            <a:lstStyle>
              <a:lvl1pPr defTabSz="93503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35038">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35038">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35038">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35038">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3503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3503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3503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3503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endParaRPr lang="en-GB" altLang="en-US" sz="2400">
                <a:solidFill>
                  <a:srgbClr val="000000"/>
                </a:solidFill>
                <a:latin typeface="Times New Roman" panose="02020603050405020304" pitchFamily="18" charset="0"/>
              </a:endParaRPr>
            </a:p>
          </p:txBody>
        </p:sp>
        <p:sp>
          <p:nvSpPr>
            <p:cNvPr id="206983" name="Line 41"/>
            <p:cNvSpPr>
              <a:spLocks noChangeShapeType="1"/>
            </p:cNvSpPr>
            <p:nvPr/>
          </p:nvSpPr>
          <p:spPr bwMode="auto">
            <a:xfrm flipV="1">
              <a:off x="2728" y="2253"/>
              <a:ext cx="106" cy="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206984" name="Line 42"/>
            <p:cNvSpPr>
              <a:spLocks noChangeShapeType="1"/>
            </p:cNvSpPr>
            <p:nvPr/>
          </p:nvSpPr>
          <p:spPr bwMode="auto">
            <a:xfrm>
              <a:off x="4262" y="2253"/>
              <a:ext cx="106" cy="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206985" name="Rectangle 43"/>
            <p:cNvSpPr>
              <a:spLocks noChangeArrowheads="1"/>
            </p:cNvSpPr>
            <p:nvPr/>
          </p:nvSpPr>
          <p:spPr bwMode="auto">
            <a:xfrm rot="3474313">
              <a:off x="2433" y="2548"/>
              <a:ext cx="717" cy="234"/>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86" name="Rectangle 44"/>
            <p:cNvSpPr>
              <a:spLocks noChangeArrowheads="1"/>
            </p:cNvSpPr>
            <p:nvPr/>
          </p:nvSpPr>
          <p:spPr bwMode="auto">
            <a:xfrm rot="7466085">
              <a:off x="3862" y="2548"/>
              <a:ext cx="717" cy="233"/>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grpSp>
      <p:grpSp>
        <p:nvGrpSpPr>
          <p:cNvPr id="206859" name="Group 45"/>
          <p:cNvGrpSpPr>
            <a:grpSpLocks/>
          </p:cNvGrpSpPr>
          <p:nvPr/>
        </p:nvGrpSpPr>
        <p:grpSpPr bwMode="auto">
          <a:xfrm>
            <a:off x="3751263" y="2100264"/>
            <a:ext cx="495300" cy="852487"/>
            <a:chOff x="2305" y="1565"/>
            <a:chExt cx="2538" cy="3560"/>
          </a:xfrm>
        </p:grpSpPr>
        <p:grpSp>
          <p:nvGrpSpPr>
            <p:cNvPr id="206931" name="Group 46"/>
            <p:cNvGrpSpPr>
              <a:grpSpLocks/>
            </p:cNvGrpSpPr>
            <p:nvPr/>
          </p:nvGrpSpPr>
          <p:grpSpPr bwMode="auto">
            <a:xfrm>
              <a:off x="3212" y="3707"/>
              <a:ext cx="623" cy="717"/>
              <a:chOff x="1776" y="2592"/>
              <a:chExt cx="384" cy="576"/>
            </a:xfrm>
          </p:grpSpPr>
          <p:sp>
            <p:nvSpPr>
              <p:cNvPr id="206963" name="Rectangle 47"/>
              <p:cNvSpPr>
                <a:spLocks noChangeArrowheads="1"/>
              </p:cNvSpPr>
              <p:nvPr/>
            </p:nvSpPr>
            <p:spPr bwMode="auto">
              <a:xfrm rot="5388756">
                <a:off x="1560" y="2808"/>
                <a:ext cx="576" cy="144"/>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64" name="Rectangle 48"/>
              <p:cNvSpPr>
                <a:spLocks noChangeArrowheads="1"/>
              </p:cNvSpPr>
              <p:nvPr/>
            </p:nvSpPr>
            <p:spPr bwMode="auto">
              <a:xfrm rot="5388756">
                <a:off x="1800" y="2808"/>
                <a:ext cx="576" cy="144"/>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grpSp>
        <p:grpSp>
          <p:nvGrpSpPr>
            <p:cNvPr id="206932" name="Group 49"/>
            <p:cNvGrpSpPr>
              <a:grpSpLocks/>
            </p:cNvGrpSpPr>
            <p:nvPr/>
          </p:nvGrpSpPr>
          <p:grpSpPr bwMode="auto">
            <a:xfrm>
              <a:off x="3212" y="2991"/>
              <a:ext cx="623" cy="716"/>
              <a:chOff x="1776" y="2592"/>
              <a:chExt cx="384" cy="576"/>
            </a:xfrm>
          </p:grpSpPr>
          <p:sp>
            <p:nvSpPr>
              <p:cNvPr id="206961" name="Rectangle 50"/>
              <p:cNvSpPr>
                <a:spLocks noChangeArrowheads="1"/>
              </p:cNvSpPr>
              <p:nvPr/>
            </p:nvSpPr>
            <p:spPr bwMode="auto">
              <a:xfrm rot="5388756">
                <a:off x="1560" y="2808"/>
                <a:ext cx="576" cy="144"/>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62" name="Rectangle 51"/>
              <p:cNvSpPr>
                <a:spLocks noChangeArrowheads="1"/>
              </p:cNvSpPr>
              <p:nvPr/>
            </p:nvSpPr>
            <p:spPr bwMode="auto">
              <a:xfrm rot="5388756">
                <a:off x="1800" y="2808"/>
                <a:ext cx="576" cy="144"/>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grpSp>
        <p:grpSp>
          <p:nvGrpSpPr>
            <p:cNvPr id="206933" name="Group 52"/>
            <p:cNvGrpSpPr>
              <a:grpSpLocks/>
            </p:cNvGrpSpPr>
            <p:nvPr/>
          </p:nvGrpSpPr>
          <p:grpSpPr bwMode="auto">
            <a:xfrm rot="-7420222">
              <a:off x="2063" y="1966"/>
              <a:ext cx="717" cy="234"/>
              <a:chOff x="2928" y="2544"/>
              <a:chExt cx="576" cy="144"/>
            </a:xfrm>
          </p:grpSpPr>
          <p:sp>
            <p:nvSpPr>
              <p:cNvPr id="206957" name="Rectangle 53"/>
              <p:cNvSpPr>
                <a:spLocks noChangeArrowheads="1"/>
              </p:cNvSpPr>
              <p:nvPr/>
            </p:nvSpPr>
            <p:spPr bwMode="auto">
              <a:xfrm>
                <a:off x="2928" y="2544"/>
                <a:ext cx="576" cy="144"/>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58" name="Rectangle 54"/>
              <p:cNvSpPr>
                <a:spLocks noChangeArrowheads="1"/>
              </p:cNvSpPr>
              <p:nvPr/>
            </p:nvSpPr>
            <p:spPr bwMode="auto">
              <a:xfrm>
                <a:off x="3312" y="2544"/>
                <a:ext cx="48" cy="144"/>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59" name="Rectangle 55"/>
              <p:cNvSpPr>
                <a:spLocks noChangeArrowheads="1"/>
              </p:cNvSpPr>
              <p:nvPr/>
            </p:nvSpPr>
            <p:spPr bwMode="auto">
              <a:xfrm>
                <a:off x="3408" y="2544"/>
                <a:ext cx="48" cy="144"/>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60" name="Rectangle 56"/>
              <p:cNvSpPr>
                <a:spLocks noChangeArrowheads="1"/>
              </p:cNvSpPr>
              <p:nvPr/>
            </p:nvSpPr>
            <p:spPr bwMode="auto">
              <a:xfrm>
                <a:off x="3216" y="2544"/>
                <a:ext cx="48" cy="144"/>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grpSp>
        <p:sp>
          <p:nvSpPr>
            <p:cNvPr id="206934" name="Rectangle 57"/>
            <p:cNvSpPr>
              <a:spLocks noChangeArrowheads="1"/>
            </p:cNvSpPr>
            <p:nvPr/>
          </p:nvSpPr>
          <p:spPr bwMode="auto">
            <a:xfrm rot="-7294943">
              <a:off x="2380" y="1807"/>
              <a:ext cx="717" cy="234"/>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35" name="Rectangle 58"/>
            <p:cNvSpPr>
              <a:spLocks noChangeArrowheads="1"/>
            </p:cNvSpPr>
            <p:nvPr/>
          </p:nvSpPr>
          <p:spPr bwMode="auto">
            <a:xfrm rot="-7294943">
              <a:off x="2630" y="1678"/>
              <a:ext cx="60" cy="234"/>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36" name="Rectangle 59"/>
            <p:cNvSpPr>
              <a:spLocks noChangeArrowheads="1"/>
            </p:cNvSpPr>
            <p:nvPr/>
          </p:nvSpPr>
          <p:spPr bwMode="auto">
            <a:xfrm rot="-7294943">
              <a:off x="2568" y="1577"/>
              <a:ext cx="60" cy="234"/>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37" name="Rectangle 60"/>
            <p:cNvSpPr>
              <a:spLocks noChangeArrowheads="1"/>
            </p:cNvSpPr>
            <p:nvPr/>
          </p:nvSpPr>
          <p:spPr bwMode="auto">
            <a:xfrm rot="-7294943">
              <a:off x="2693" y="1780"/>
              <a:ext cx="60" cy="233"/>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38" name="Rectangle 61"/>
            <p:cNvSpPr>
              <a:spLocks noChangeArrowheads="1"/>
            </p:cNvSpPr>
            <p:nvPr/>
          </p:nvSpPr>
          <p:spPr bwMode="auto">
            <a:xfrm rot="3474313">
              <a:off x="2751" y="2389"/>
              <a:ext cx="717" cy="233"/>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grpSp>
          <p:nvGrpSpPr>
            <p:cNvPr id="206939" name="Group 62"/>
            <p:cNvGrpSpPr>
              <a:grpSpLocks/>
            </p:cNvGrpSpPr>
            <p:nvPr/>
          </p:nvGrpSpPr>
          <p:grpSpPr bwMode="auto">
            <a:xfrm rot="-3373445">
              <a:off x="4285" y="1966"/>
              <a:ext cx="717" cy="233"/>
              <a:chOff x="2928" y="2544"/>
              <a:chExt cx="576" cy="144"/>
            </a:xfrm>
          </p:grpSpPr>
          <p:sp>
            <p:nvSpPr>
              <p:cNvPr id="206953" name="Rectangle 63"/>
              <p:cNvSpPr>
                <a:spLocks noChangeArrowheads="1"/>
              </p:cNvSpPr>
              <p:nvPr/>
            </p:nvSpPr>
            <p:spPr bwMode="auto">
              <a:xfrm>
                <a:off x="2928" y="2544"/>
                <a:ext cx="576" cy="144"/>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54" name="Rectangle 64"/>
              <p:cNvSpPr>
                <a:spLocks noChangeArrowheads="1"/>
              </p:cNvSpPr>
              <p:nvPr/>
            </p:nvSpPr>
            <p:spPr bwMode="auto">
              <a:xfrm>
                <a:off x="3312" y="2544"/>
                <a:ext cx="48" cy="144"/>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55" name="Rectangle 65"/>
              <p:cNvSpPr>
                <a:spLocks noChangeArrowheads="1"/>
              </p:cNvSpPr>
              <p:nvPr/>
            </p:nvSpPr>
            <p:spPr bwMode="auto">
              <a:xfrm>
                <a:off x="3408" y="2544"/>
                <a:ext cx="48" cy="144"/>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56" name="Rectangle 66"/>
              <p:cNvSpPr>
                <a:spLocks noChangeArrowheads="1"/>
              </p:cNvSpPr>
              <p:nvPr/>
            </p:nvSpPr>
            <p:spPr bwMode="auto">
              <a:xfrm>
                <a:off x="3216" y="2544"/>
                <a:ext cx="48" cy="144"/>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grpSp>
        <p:sp>
          <p:nvSpPr>
            <p:cNvPr id="206940" name="Rectangle 67"/>
            <p:cNvSpPr>
              <a:spLocks noChangeArrowheads="1"/>
            </p:cNvSpPr>
            <p:nvPr/>
          </p:nvSpPr>
          <p:spPr bwMode="auto">
            <a:xfrm rot="-3308178">
              <a:off x="4011" y="1816"/>
              <a:ext cx="717" cy="216"/>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41" name="Rectangle 68"/>
            <p:cNvSpPr>
              <a:spLocks noChangeArrowheads="1"/>
            </p:cNvSpPr>
            <p:nvPr/>
          </p:nvSpPr>
          <p:spPr bwMode="auto">
            <a:xfrm rot="-3308178">
              <a:off x="4424" y="1692"/>
              <a:ext cx="61" cy="216"/>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42" name="Rectangle 69"/>
            <p:cNvSpPr>
              <a:spLocks noChangeArrowheads="1"/>
            </p:cNvSpPr>
            <p:nvPr/>
          </p:nvSpPr>
          <p:spPr bwMode="auto">
            <a:xfrm rot="-3308178">
              <a:off x="4493" y="1594"/>
              <a:ext cx="60" cy="216"/>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43" name="Rectangle 70"/>
            <p:cNvSpPr>
              <a:spLocks noChangeArrowheads="1"/>
            </p:cNvSpPr>
            <p:nvPr/>
          </p:nvSpPr>
          <p:spPr bwMode="auto">
            <a:xfrm rot="-3308178">
              <a:off x="4357" y="1790"/>
              <a:ext cx="60" cy="216"/>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44" name="Rectangle 71"/>
            <p:cNvSpPr>
              <a:spLocks noChangeArrowheads="1"/>
            </p:cNvSpPr>
            <p:nvPr/>
          </p:nvSpPr>
          <p:spPr bwMode="auto">
            <a:xfrm rot="7466085">
              <a:off x="3597" y="2389"/>
              <a:ext cx="717" cy="234"/>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45" name="Rectangle 72"/>
            <p:cNvSpPr>
              <a:spLocks noChangeArrowheads="1"/>
            </p:cNvSpPr>
            <p:nvPr/>
          </p:nvSpPr>
          <p:spPr bwMode="auto">
            <a:xfrm rot="-762427">
              <a:off x="3204" y="2836"/>
              <a:ext cx="234" cy="119"/>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46" name="Rectangle 73"/>
            <p:cNvSpPr>
              <a:spLocks noChangeArrowheads="1"/>
            </p:cNvSpPr>
            <p:nvPr/>
          </p:nvSpPr>
          <p:spPr bwMode="auto">
            <a:xfrm rot="1021231">
              <a:off x="3627" y="2836"/>
              <a:ext cx="234" cy="119"/>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47" name="Line 74"/>
            <p:cNvSpPr>
              <a:spLocks noChangeShapeType="1"/>
            </p:cNvSpPr>
            <p:nvPr/>
          </p:nvSpPr>
          <p:spPr bwMode="auto">
            <a:xfrm>
              <a:off x="3416" y="2889"/>
              <a:ext cx="21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206948" name="Text Box 75"/>
            <p:cNvSpPr txBox="1">
              <a:spLocks noChangeArrowheads="1"/>
            </p:cNvSpPr>
            <p:nvPr/>
          </p:nvSpPr>
          <p:spPr bwMode="auto">
            <a:xfrm>
              <a:off x="3891" y="3204"/>
              <a:ext cx="952" cy="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46" tIns="46723" rIns="93446" bIns="46723">
              <a:spAutoFit/>
            </a:bodyPr>
            <a:lstStyle>
              <a:lvl1pPr defTabSz="93503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35038">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35038">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35038">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35038">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3503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3503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3503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3503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endParaRPr lang="en-GB" altLang="en-US" sz="2400">
                <a:solidFill>
                  <a:srgbClr val="000000"/>
                </a:solidFill>
                <a:latin typeface="Times New Roman" panose="02020603050405020304" pitchFamily="18" charset="0"/>
              </a:endParaRPr>
            </a:p>
          </p:txBody>
        </p:sp>
        <p:sp>
          <p:nvSpPr>
            <p:cNvPr id="206949" name="Line 76"/>
            <p:cNvSpPr>
              <a:spLocks noChangeShapeType="1"/>
            </p:cNvSpPr>
            <p:nvPr/>
          </p:nvSpPr>
          <p:spPr bwMode="auto">
            <a:xfrm flipV="1">
              <a:off x="2728" y="2253"/>
              <a:ext cx="106" cy="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206950" name="Line 77"/>
            <p:cNvSpPr>
              <a:spLocks noChangeShapeType="1"/>
            </p:cNvSpPr>
            <p:nvPr/>
          </p:nvSpPr>
          <p:spPr bwMode="auto">
            <a:xfrm>
              <a:off x="4262" y="2253"/>
              <a:ext cx="106" cy="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206951" name="Rectangle 78"/>
            <p:cNvSpPr>
              <a:spLocks noChangeArrowheads="1"/>
            </p:cNvSpPr>
            <p:nvPr/>
          </p:nvSpPr>
          <p:spPr bwMode="auto">
            <a:xfrm rot="3474313">
              <a:off x="2433" y="2548"/>
              <a:ext cx="717" cy="234"/>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52" name="Rectangle 79"/>
            <p:cNvSpPr>
              <a:spLocks noChangeArrowheads="1"/>
            </p:cNvSpPr>
            <p:nvPr/>
          </p:nvSpPr>
          <p:spPr bwMode="auto">
            <a:xfrm rot="7466085">
              <a:off x="3862" y="2548"/>
              <a:ext cx="717" cy="233"/>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grpSp>
      <p:grpSp>
        <p:nvGrpSpPr>
          <p:cNvPr id="206860" name="Group 80"/>
          <p:cNvGrpSpPr>
            <a:grpSpLocks/>
          </p:cNvGrpSpPr>
          <p:nvPr/>
        </p:nvGrpSpPr>
        <p:grpSpPr bwMode="auto">
          <a:xfrm rot="-2866750">
            <a:off x="7987030" y="4871316"/>
            <a:ext cx="558039" cy="857250"/>
            <a:chOff x="1977" y="1565"/>
            <a:chExt cx="2877" cy="3554"/>
          </a:xfrm>
        </p:grpSpPr>
        <p:grpSp>
          <p:nvGrpSpPr>
            <p:cNvPr id="206897" name="Group 81"/>
            <p:cNvGrpSpPr>
              <a:grpSpLocks/>
            </p:cNvGrpSpPr>
            <p:nvPr/>
          </p:nvGrpSpPr>
          <p:grpSpPr bwMode="auto">
            <a:xfrm>
              <a:off x="3212" y="3707"/>
              <a:ext cx="623" cy="717"/>
              <a:chOff x="1776" y="2592"/>
              <a:chExt cx="384" cy="576"/>
            </a:xfrm>
          </p:grpSpPr>
          <p:sp>
            <p:nvSpPr>
              <p:cNvPr id="206929" name="Rectangle 82"/>
              <p:cNvSpPr>
                <a:spLocks noChangeArrowheads="1"/>
              </p:cNvSpPr>
              <p:nvPr/>
            </p:nvSpPr>
            <p:spPr bwMode="auto">
              <a:xfrm rot="5388756">
                <a:off x="1560" y="2808"/>
                <a:ext cx="576" cy="144"/>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30" name="Rectangle 83"/>
              <p:cNvSpPr>
                <a:spLocks noChangeArrowheads="1"/>
              </p:cNvSpPr>
              <p:nvPr/>
            </p:nvSpPr>
            <p:spPr bwMode="auto">
              <a:xfrm rot="5388756">
                <a:off x="1800" y="2808"/>
                <a:ext cx="576" cy="144"/>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grpSp>
        <p:grpSp>
          <p:nvGrpSpPr>
            <p:cNvPr id="206898" name="Group 84"/>
            <p:cNvGrpSpPr>
              <a:grpSpLocks/>
            </p:cNvGrpSpPr>
            <p:nvPr/>
          </p:nvGrpSpPr>
          <p:grpSpPr bwMode="auto">
            <a:xfrm>
              <a:off x="3212" y="2991"/>
              <a:ext cx="623" cy="716"/>
              <a:chOff x="1776" y="2592"/>
              <a:chExt cx="384" cy="576"/>
            </a:xfrm>
          </p:grpSpPr>
          <p:sp>
            <p:nvSpPr>
              <p:cNvPr id="206927" name="Rectangle 85"/>
              <p:cNvSpPr>
                <a:spLocks noChangeArrowheads="1"/>
              </p:cNvSpPr>
              <p:nvPr/>
            </p:nvSpPr>
            <p:spPr bwMode="auto">
              <a:xfrm rot="5388756">
                <a:off x="1560" y="2808"/>
                <a:ext cx="576" cy="144"/>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28" name="Rectangle 86"/>
              <p:cNvSpPr>
                <a:spLocks noChangeArrowheads="1"/>
              </p:cNvSpPr>
              <p:nvPr/>
            </p:nvSpPr>
            <p:spPr bwMode="auto">
              <a:xfrm rot="5388756">
                <a:off x="1800" y="2808"/>
                <a:ext cx="576" cy="144"/>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grpSp>
        <p:grpSp>
          <p:nvGrpSpPr>
            <p:cNvPr id="206899" name="Group 87"/>
            <p:cNvGrpSpPr>
              <a:grpSpLocks/>
            </p:cNvGrpSpPr>
            <p:nvPr/>
          </p:nvGrpSpPr>
          <p:grpSpPr bwMode="auto">
            <a:xfrm rot="-7420222">
              <a:off x="2063" y="1966"/>
              <a:ext cx="717" cy="234"/>
              <a:chOff x="2928" y="2544"/>
              <a:chExt cx="576" cy="144"/>
            </a:xfrm>
          </p:grpSpPr>
          <p:sp>
            <p:nvSpPr>
              <p:cNvPr id="206923" name="Rectangle 88"/>
              <p:cNvSpPr>
                <a:spLocks noChangeArrowheads="1"/>
              </p:cNvSpPr>
              <p:nvPr/>
            </p:nvSpPr>
            <p:spPr bwMode="auto">
              <a:xfrm>
                <a:off x="2928" y="2544"/>
                <a:ext cx="576" cy="144"/>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24" name="Rectangle 89"/>
              <p:cNvSpPr>
                <a:spLocks noChangeArrowheads="1"/>
              </p:cNvSpPr>
              <p:nvPr/>
            </p:nvSpPr>
            <p:spPr bwMode="auto">
              <a:xfrm>
                <a:off x="3312" y="2544"/>
                <a:ext cx="48" cy="144"/>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25" name="Rectangle 90"/>
              <p:cNvSpPr>
                <a:spLocks noChangeArrowheads="1"/>
              </p:cNvSpPr>
              <p:nvPr/>
            </p:nvSpPr>
            <p:spPr bwMode="auto">
              <a:xfrm>
                <a:off x="3408" y="2544"/>
                <a:ext cx="48" cy="144"/>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26" name="Rectangle 91"/>
              <p:cNvSpPr>
                <a:spLocks noChangeArrowheads="1"/>
              </p:cNvSpPr>
              <p:nvPr/>
            </p:nvSpPr>
            <p:spPr bwMode="auto">
              <a:xfrm>
                <a:off x="3216" y="2544"/>
                <a:ext cx="48" cy="144"/>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grpSp>
        <p:sp>
          <p:nvSpPr>
            <p:cNvPr id="206900" name="Rectangle 92"/>
            <p:cNvSpPr>
              <a:spLocks noChangeArrowheads="1"/>
            </p:cNvSpPr>
            <p:nvPr/>
          </p:nvSpPr>
          <p:spPr bwMode="auto">
            <a:xfrm rot="-7294943">
              <a:off x="2380" y="1807"/>
              <a:ext cx="717" cy="234"/>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01" name="Rectangle 93"/>
            <p:cNvSpPr>
              <a:spLocks noChangeArrowheads="1"/>
            </p:cNvSpPr>
            <p:nvPr/>
          </p:nvSpPr>
          <p:spPr bwMode="auto">
            <a:xfrm rot="-7294943">
              <a:off x="2630" y="1678"/>
              <a:ext cx="60" cy="234"/>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02" name="Rectangle 94"/>
            <p:cNvSpPr>
              <a:spLocks noChangeArrowheads="1"/>
            </p:cNvSpPr>
            <p:nvPr/>
          </p:nvSpPr>
          <p:spPr bwMode="auto">
            <a:xfrm rot="-7294943">
              <a:off x="2568" y="1577"/>
              <a:ext cx="60" cy="234"/>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03" name="Rectangle 95"/>
            <p:cNvSpPr>
              <a:spLocks noChangeArrowheads="1"/>
            </p:cNvSpPr>
            <p:nvPr/>
          </p:nvSpPr>
          <p:spPr bwMode="auto">
            <a:xfrm rot="-7294943">
              <a:off x="2693" y="1780"/>
              <a:ext cx="60" cy="233"/>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04" name="Rectangle 96"/>
            <p:cNvSpPr>
              <a:spLocks noChangeArrowheads="1"/>
            </p:cNvSpPr>
            <p:nvPr/>
          </p:nvSpPr>
          <p:spPr bwMode="auto">
            <a:xfrm rot="3474313">
              <a:off x="2751" y="2389"/>
              <a:ext cx="717" cy="233"/>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grpSp>
          <p:nvGrpSpPr>
            <p:cNvPr id="206905" name="Group 97"/>
            <p:cNvGrpSpPr>
              <a:grpSpLocks/>
            </p:cNvGrpSpPr>
            <p:nvPr/>
          </p:nvGrpSpPr>
          <p:grpSpPr bwMode="auto">
            <a:xfrm rot="-3373445">
              <a:off x="4285" y="1966"/>
              <a:ext cx="717" cy="233"/>
              <a:chOff x="2928" y="2544"/>
              <a:chExt cx="576" cy="144"/>
            </a:xfrm>
          </p:grpSpPr>
          <p:sp>
            <p:nvSpPr>
              <p:cNvPr id="206919" name="Rectangle 98"/>
              <p:cNvSpPr>
                <a:spLocks noChangeArrowheads="1"/>
              </p:cNvSpPr>
              <p:nvPr/>
            </p:nvSpPr>
            <p:spPr bwMode="auto">
              <a:xfrm>
                <a:off x="2928" y="2544"/>
                <a:ext cx="576" cy="144"/>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20" name="Rectangle 99"/>
              <p:cNvSpPr>
                <a:spLocks noChangeArrowheads="1"/>
              </p:cNvSpPr>
              <p:nvPr/>
            </p:nvSpPr>
            <p:spPr bwMode="auto">
              <a:xfrm>
                <a:off x="3312" y="2544"/>
                <a:ext cx="48" cy="144"/>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21" name="Rectangle 100"/>
              <p:cNvSpPr>
                <a:spLocks noChangeArrowheads="1"/>
              </p:cNvSpPr>
              <p:nvPr/>
            </p:nvSpPr>
            <p:spPr bwMode="auto">
              <a:xfrm>
                <a:off x="3408" y="2544"/>
                <a:ext cx="48" cy="144"/>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22" name="Rectangle 101"/>
              <p:cNvSpPr>
                <a:spLocks noChangeArrowheads="1"/>
              </p:cNvSpPr>
              <p:nvPr/>
            </p:nvSpPr>
            <p:spPr bwMode="auto">
              <a:xfrm>
                <a:off x="3216" y="2544"/>
                <a:ext cx="48" cy="144"/>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grpSp>
        <p:sp>
          <p:nvSpPr>
            <p:cNvPr id="206906" name="Rectangle 102"/>
            <p:cNvSpPr>
              <a:spLocks noChangeArrowheads="1"/>
            </p:cNvSpPr>
            <p:nvPr/>
          </p:nvSpPr>
          <p:spPr bwMode="auto">
            <a:xfrm rot="-3308178">
              <a:off x="4011" y="1816"/>
              <a:ext cx="717" cy="216"/>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07" name="Rectangle 103"/>
            <p:cNvSpPr>
              <a:spLocks noChangeArrowheads="1"/>
            </p:cNvSpPr>
            <p:nvPr/>
          </p:nvSpPr>
          <p:spPr bwMode="auto">
            <a:xfrm rot="-3308178">
              <a:off x="4424" y="1692"/>
              <a:ext cx="61" cy="216"/>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08" name="Rectangle 104"/>
            <p:cNvSpPr>
              <a:spLocks noChangeArrowheads="1"/>
            </p:cNvSpPr>
            <p:nvPr/>
          </p:nvSpPr>
          <p:spPr bwMode="auto">
            <a:xfrm rot="-3308178">
              <a:off x="4493" y="1594"/>
              <a:ext cx="60" cy="216"/>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09" name="Rectangle 105"/>
            <p:cNvSpPr>
              <a:spLocks noChangeArrowheads="1"/>
            </p:cNvSpPr>
            <p:nvPr/>
          </p:nvSpPr>
          <p:spPr bwMode="auto">
            <a:xfrm rot="-3308178">
              <a:off x="4357" y="1790"/>
              <a:ext cx="60" cy="216"/>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10" name="Rectangle 106"/>
            <p:cNvSpPr>
              <a:spLocks noChangeArrowheads="1"/>
            </p:cNvSpPr>
            <p:nvPr/>
          </p:nvSpPr>
          <p:spPr bwMode="auto">
            <a:xfrm rot="7466085">
              <a:off x="3597" y="2389"/>
              <a:ext cx="717" cy="234"/>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11" name="Rectangle 107"/>
            <p:cNvSpPr>
              <a:spLocks noChangeArrowheads="1"/>
            </p:cNvSpPr>
            <p:nvPr/>
          </p:nvSpPr>
          <p:spPr bwMode="auto">
            <a:xfrm rot="-762427">
              <a:off x="3204" y="2836"/>
              <a:ext cx="234" cy="119"/>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12" name="Rectangle 108"/>
            <p:cNvSpPr>
              <a:spLocks noChangeArrowheads="1"/>
            </p:cNvSpPr>
            <p:nvPr/>
          </p:nvSpPr>
          <p:spPr bwMode="auto">
            <a:xfrm rot="1021231">
              <a:off x="3627" y="2836"/>
              <a:ext cx="234" cy="119"/>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13" name="Line 109"/>
            <p:cNvSpPr>
              <a:spLocks noChangeShapeType="1"/>
            </p:cNvSpPr>
            <p:nvPr/>
          </p:nvSpPr>
          <p:spPr bwMode="auto">
            <a:xfrm>
              <a:off x="3416" y="2889"/>
              <a:ext cx="21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206914" name="Text Box 110"/>
            <p:cNvSpPr txBox="1">
              <a:spLocks noChangeArrowheads="1"/>
            </p:cNvSpPr>
            <p:nvPr/>
          </p:nvSpPr>
          <p:spPr bwMode="auto">
            <a:xfrm>
              <a:off x="1977" y="3198"/>
              <a:ext cx="2877" cy="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93446" tIns="46723" rIns="93446" bIns="46723">
              <a:spAutoFit/>
            </a:bodyPr>
            <a:lstStyle>
              <a:lvl1pPr defTabSz="93503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35038">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35038">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35038">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35038">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3503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3503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3503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3503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endParaRPr lang="en-GB" altLang="en-US" sz="2400">
                <a:solidFill>
                  <a:srgbClr val="000000"/>
                </a:solidFill>
                <a:latin typeface="Times New Roman" panose="02020603050405020304" pitchFamily="18" charset="0"/>
              </a:endParaRPr>
            </a:p>
          </p:txBody>
        </p:sp>
        <p:sp>
          <p:nvSpPr>
            <p:cNvPr id="206915" name="Line 111"/>
            <p:cNvSpPr>
              <a:spLocks noChangeShapeType="1"/>
            </p:cNvSpPr>
            <p:nvPr/>
          </p:nvSpPr>
          <p:spPr bwMode="auto">
            <a:xfrm flipV="1">
              <a:off x="2728" y="2253"/>
              <a:ext cx="106" cy="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206916" name="Line 112"/>
            <p:cNvSpPr>
              <a:spLocks noChangeShapeType="1"/>
            </p:cNvSpPr>
            <p:nvPr/>
          </p:nvSpPr>
          <p:spPr bwMode="auto">
            <a:xfrm>
              <a:off x="4262" y="2253"/>
              <a:ext cx="106" cy="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206917" name="Rectangle 113"/>
            <p:cNvSpPr>
              <a:spLocks noChangeArrowheads="1"/>
            </p:cNvSpPr>
            <p:nvPr/>
          </p:nvSpPr>
          <p:spPr bwMode="auto">
            <a:xfrm rot="3474313">
              <a:off x="2433" y="2548"/>
              <a:ext cx="717" cy="234"/>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918" name="Rectangle 114"/>
            <p:cNvSpPr>
              <a:spLocks noChangeArrowheads="1"/>
            </p:cNvSpPr>
            <p:nvPr/>
          </p:nvSpPr>
          <p:spPr bwMode="auto">
            <a:xfrm rot="7466085">
              <a:off x="3862" y="2548"/>
              <a:ext cx="717" cy="233"/>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grpSp>
      <p:grpSp>
        <p:nvGrpSpPr>
          <p:cNvPr id="206861" name="Group 115"/>
          <p:cNvGrpSpPr>
            <a:grpSpLocks/>
          </p:cNvGrpSpPr>
          <p:nvPr/>
        </p:nvGrpSpPr>
        <p:grpSpPr bwMode="auto">
          <a:xfrm rot="2113055">
            <a:off x="7970839" y="2233614"/>
            <a:ext cx="496887" cy="852487"/>
            <a:chOff x="2305" y="1565"/>
            <a:chExt cx="2538" cy="3560"/>
          </a:xfrm>
        </p:grpSpPr>
        <p:grpSp>
          <p:nvGrpSpPr>
            <p:cNvPr id="206863" name="Group 116"/>
            <p:cNvGrpSpPr>
              <a:grpSpLocks/>
            </p:cNvGrpSpPr>
            <p:nvPr/>
          </p:nvGrpSpPr>
          <p:grpSpPr bwMode="auto">
            <a:xfrm>
              <a:off x="3212" y="3707"/>
              <a:ext cx="623" cy="717"/>
              <a:chOff x="1776" y="2592"/>
              <a:chExt cx="384" cy="576"/>
            </a:xfrm>
          </p:grpSpPr>
          <p:sp>
            <p:nvSpPr>
              <p:cNvPr id="206895" name="Rectangle 117"/>
              <p:cNvSpPr>
                <a:spLocks noChangeArrowheads="1"/>
              </p:cNvSpPr>
              <p:nvPr/>
            </p:nvSpPr>
            <p:spPr bwMode="auto">
              <a:xfrm rot="5388756">
                <a:off x="1560" y="2808"/>
                <a:ext cx="576" cy="144"/>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896" name="Rectangle 118"/>
              <p:cNvSpPr>
                <a:spLocks noChangeArrowheads="1"/>
              </p:cNvSpPr>
              <p:nvPr/>
            </p:nvSpPr>
            <p:spPr bwMode="auto">
              <a:xfrm rot="5388756">
                <a:off x="1800" y="2808"/>
                <a:ext cx="576" cy="144"/>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grpSp>
        <p:grpSp>
          <p:nvGrpSpPr>
            <p:cNvPr id="206864" name="Group 119"/>
            <p:cNvGrpSpPr>
              <a:grpSpLocks/>
            </p:cNvGrpSpPr>
            <p:nvPr/>
          </p:nvGrpSpPr>
          <p:grpSpPr bwMode="auto">
            <a:xfrm>
              <a:off x="3212" y="2991"/>
              <a:ext cx="623" cy="716"/>
              <a:chOff x="1776" y="2592"/>
              <a:chExt cx="384" cy="576"/>
            </a:xfrm>
          </p:grpSpPr>
          <p:sp>
            <p:nvSpPr>
              <p:cNvPr id="206893" name="Rectangle 120"/>
              <p:cNvSpPr>
                <a:spLocks noChangeArrowheads="1"/>
              </p:cNvSpPr>
              <p:nvPr/>
            </p:nvSpPr>
            <p:spPr bwMode="auto">
              <a:xfrm rot="5388756">
                <a:off x="1560" y="2808"/>
                <a:ext cx="576" cy="144"/>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894" name="Rectangle 121"/>
              <p:cNvSpPr>
                <a:spLocks noChangeArrowheads="1"/>
              </p:cNvSpPr>
              <p:nvPr/>
            </p:nvSpPr>
            <p:spPr bwMode="auto">
              <a:xfrm rot="5388756">
                <a:off x="1800" y="2808"/>
                <a:ext cx="576" cy="144"/>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grpSp>
        <p:grpSp>
          <p:nvGrpSpPr>
            <p:cNvPr id="206865" name="Group 122"/>
            <p:cNvGrpSpPr>
              <a:grpSpLocks/>
            </p:cNvGrpSpPr>
            <p:nvPr/>
          </p:nvGrpSpPr>
          <p:grpSpPr bwMode="auto">
            <a:xfrm rot="-7420222">
              <a:off x="2063" y="1966"/>
              <a:ext cx="717" cy="234"/>
              <a:chOff x="2928" y="2544"/>
              <a:chExt cx="576" cy="144"/>
            </a:xfrm>
          </p:grpSpPr>
          <p:sp>
            <p:nvSpPr>
              <p:cNvPr id="206889" name="Rectangle 123"/>
              <p:cNvSpPr>
                <a:spLocks noChangeArrowheads="1"/>
              </p:cNvSpPr>
              <p:nvPr/>
            </p:nvSpPr>
            <p:spPr bwMode="auto">
              <a:xfrm>
                <a:off x="2928" y="2544"/>
                <a:ext cx="576" cy="144"/>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890" name="Rectangle 124"/>
              <p:cNvSpPr>
                <a:spLocks noChangeArrowheads="1"/>
              </p:cNvSpPr>
              <p:nvPr/>
            </p:nvSpPr>
            <p:spPr bwMode="auto">
              <a:xfrm>
                <a:off x="3312" y="2544"/>
                <a:ext cx="48" cy="144"/>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891" name="Rectangle 125"/>
              <p:cNvSpPr>
                <a:spLocks noChangeArrowheads="1"/>
              </p:cNvSpPr>
              <p:nvPr/>
            </p:nvSpPr>
            <p:spPr bwMode="auto">
              <a:xfrm>
                <a:off x="3408" y="2544"/>
                <a:ext cx="48" cy="144"/>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892" name="Rectangle 126"/>
              <p:cNvSpPr>
                <a:spLocks noChangeArrowheads="1"/>
              </p:cNvSpPr>
              <p:nvPr/>
            </p:nvSpPr>
            <p:spPr bwMode="auto">
              <a:xfrm>
                <a:off x="3216" y="2544"/>
                <a:ext cx="48" cy="144"/>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grpSp>
        <p:sp>
          <p:nvSpPr>
            <p:cNvPr id="206866" name="Rectangle 127"/>
            <p:cNvSpPr>
              <a:spLocks noChangeArrowheads="1"/>
            </p:cNvSpPr>
            <p:nvPr/>
          </p:nvSpPr>
          <p:spPr bwMode="auto">
            <a:xfrm rot="-7294943">
              <a:off x="2380" y="1807"/>
              <a:ext cx="717" cy="234"/>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867" name="Rectangle 128"/>
            <p:cNvSpPr>
              <a:spLocks noChangeArrowheads="1"/>
            </p:cNvSpPr>
            <p:nvPr/>
          </p:nvSpPr>
          <p:spPr bwMode="auto">
            <a:xfrm rot="-7294943">
              <a:off x="2630" y="1678"/>
              <a:ext cx="60" cy="234"/>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868" name="Rectangle 129"/>
            <p:cNvSpPr>
              <a:spLocks noChangeArrowheads="1"/>
            </p:cNvSpPr>
            <p:nvPr/>
          </p:nvSpPr>
          <p:spPr bwMode="auto">
            <a:xfrm rot="-7294943">
              <a:off x="2568" y="1577"/>
              <a:ext cx="60" cy="234"/>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869" name="Rectangle 130"/>
            <p:cNvSpPr>
              <a:spLocks noChangeArrowheads="1"/>
            </p:cNvSpPr>
            <p:nvPr/>
          </p:nvSpPr>
          <p:spPr bwMode="auto">
            <a:xfrm rot="-7294943">
              <a:off x="2693" y="1780"/>
              <a:ext cx="60" cy="233"/>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870" name="Rectangle 131"/>
            <p:cNvSpPr>
              <a:spLocks noChangeArrowheads="1"/>
            </p:cNvSpPr>
            <p:nvPr/>
          </p:nvSpPr>
          <p:spPr bwMode="auto">
            <a:xfrm rot="3474313">
              <a:off x="2751" y="2389"/>
              <a:ext cx="717" cy="233"/>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grpSp>
          <p:nvGrpSpPr>
            <p:cNvPr id="206871" name="Group 132"/>
            <p:cNvGrpSpPr>
              <a:grpSpLocks/>
            </p:cNvGrpSpPr>
            <p:nvPr/>
          </p:nvGrpSpPr>
          <p:grpSpPr bwMode="auto">
            <a:xfrm rot="-3373445">
              <a:off x="4285" y="1966"/>
              <a:ext cx="717" cy="233"/>
              <a:chOff x="2928" y="2544"/>
              <a:chExt cx="576" cy="144"/>
            </a:xfrm>
          </p:grpSpPr>
          <p:sp>
            <p:nvSpPr>
              <p:cNvPr id="206885" name="Rectangle 133"/>
              <p:cNvSpPr>
                <a:spLocks noChangeArrowheads="1"/>
              </p:cNvSpPr>
              <p:nvPr/>
            </p:nvSpPr>
            <p:spPr bwMode="auto">
              <a:xfrm>
                <a:off x="2928" y="2544"/>
                <a:ext cx="576" cy="144"/>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886" name="Rectangle 134"/>
              <p:cNvSpPr>
                <a:spLocks noChangeArrowheads="1"/>
              </p:cNvSpPr>
              <p:nvPr/>
            </p:nvSpPr>
            <p:spPr bwMode="auto">
              <a:xfrm>
                <a:off x="3312" y="2544"/>
                <a:ext cx="48" cy="144"/>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887" name="Rectangle 135"/>
              <p:cNvSpPr>
                <a:spLocks noChangeArrowheads="1"/>
              </p:cNvSpPr>
              <p:nvPr/>
            </p:nvSpPr>
            <p:spPr bwMode="auto">
              <a:xfrm>
                <a:off x="3408" y="2544"/>
                <a:ext cx="48" cy="144"/>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888" name="Rectangle 136"/>
              <p:cNvSpPr>
                <a:spLocks noChangeArrowheads="1"/>
              </p:cNvSpPr>
              <p:nvPr/>
            </p:nvSpPr>
            <p:spPr bwMode="auto">
              <a:xfrm>
                <a:off x="3216" y="2544"/>
                <a:ext cx="48" cy="144"/>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grpSp>
        <p:sp>
          <p:nvSpPr>
            <p:cNvPr id="206872" name="Rectangle 137"/>
            <p:cNvSpPr>
              <a:spLocks noChangeArrowheads="1"/>
            </p:cNvSpPr>
            <p:nvPr/>
          </p:nvSpPr>
          <p:spPr bwMode="auto">
            <a:xfrm rot="-3308178">
              <a:off x="4011" y="1816"/>
              <a:ext cx="717" cy="216"/>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873" name="Rectangle 138"/>
            <p:cNvSpPr>
              <a:spLocks noChangeArrowheads="1"/>
            </p:cNvSpPr>
            <p:nvPr/>
          </p:nvSpPr>
          <p:spPr bwMode="auto">
            <a:xfrm rot="-3308178">
              <a:off x="4424" y="1692"/>
              <a:ext cx="61" cy="216"/>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874" name="Rectangle 139"/>
            <p:cNvSpPr>
              <a:spLocks noChangeArrowheads="1"/>
            </p:cNvSpPr>
            <p:nvPr/>
          </p:nvSpPr>
          <p:spPr bwMode="auto">
            <a:xfrm rot="-3308178">
              <a:off x="4493" y="1594"/>
              <a:ext cx="60" cy="216"/>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875" name="Rectangle 140"/>
            <p:cNvSpPr>
              <a:spLocks noChangeArrowheads="1"/>
            </p:cNvSpPr>
            <p:nvPr/>
          </p:nvSpPr>
          <p:spPr bwMode="auto">
            <a:xfrm rot="-3308178">
              <a:off x="4357" y="1790"/>
              <a:ext cx="60" cy="216"/>
            </a:xfrm>
            <a:prstGeom prst="rect">
              <a:avLst/>
            </a:prstGeom>
            <a:solidFill>
              <a:srgbClr val="29292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876" name="Rectangle 141"/>
            <p:cNvSpPr>
              <a:spLocks noChangeArrowheads="1"/>
            </p:cNvSpPr>
            <p:nvPr/>
          </p:nvSpPr>
          <p:spPr bwMode="auto">
            <a:xfrm rot="7466085">
              <a:off x="3597" y="2389"/>
              <a:ext cx="717" cy="234"/>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877" name="Rectangle 142"/>
            <p:cNvSpPr>
              <a:spLocks noChangeArrowheads="1"/>
            </p:cNvSpPr>
            <p:nvPr/>
          </p:nvSpPr>
          <p:spPr bwMode="auto">
            <a:xfrm rot="-762427">
              <a:off x="3204" y="2836"/>
              <a:ext cx="234" cy="119"/>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878" name="Rectangle 143"/>
            <p:cNvSpPr>
              <a:spLocks noChangeArrowheads="1"/>
            </p:cNvSpPr>
            <p:nvPr/>
          </p:nvSpPr>
          <p:spPr bwMode="auto">
            <a:xfrm rot="1021231">
              <a:off x="3627" y="2836"/>
              <a:ext cx="234" cy="119"/>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879" name="Line 144"/>
            <p:cNvSpPr>
              <a:spLocks noChangeShapeType="1"/>
            </p:cNvSpPr>
            <p:nvPr/>
          </p:nvSpPr>
          <p:spPr bwMode="auto">
            <a:xfrm>
              <a:off x="3416" y="2889"/>
              <a:ext cx="21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206880" name="Text Box 145"/>
            <p:cNvSpPr txBox="1">
              <a:spLocks noChangeArrowheads="1"/>
            </p:cNvSpPr>
            <p:nvPr/>
          </p:nvSpPr>
          <p:spPr bwMode="auto">
            <a:xfrm>
              <a:off x="3891" y="3204"/>
              <a:ext cx="952" cy="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46" tIns="46723" rIns="93446" bIns="46723">
              <a:spAutoFit/>
            </a:bodyPr>
            <a:lstStyle>
              <a:lvl1pPr defTabSz="93503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35038">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35038">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35038">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35038">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3503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3503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3503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3503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endParaRPr lang="en-GB" altLang="en-US" sz="2400">
                <a:solidFill>
                  <a:srgbClr val="000000"/>
                </a:solidFill>
                <a:latin typeface="Times New Roman" panose="02020603050405020304" pitchFamily="18" charset="0"/>
              </a:endParaRPr>
            </a:p>
          </p:txBody>
        </p:sp>
        <p:sp>
          <p:nvSpPr>
            <p:cNvPr id="206881" name="Line 146"/>
            <p:cNvSpPr>
              <a:spLocks noChangeShapeType="1"/>
            </p:cNvSpPr>
            <p:nvPr/>
          </p:nvSpPr>
          <p:spPr bwMode="auto">
            <a:xfrm flipV="1">
              <a:off x="2728" y="2253"/>
              <a:ext cx="106" cy="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206882" name="Line 147"/>
            <p:cNvSpPr>
              <a:spLocks noChangeShapeType="1"/>
            </p:cNvSpPr>
            <p:nvPr/>
          </p:nvSpPr>
          <p:spPr bwMode="auto">
            <a:xfrm>
              <a:off x="4262" y="2253"/>
              <a:ext cx="106" cy="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206883" name="Rectangle 148"/>
            <p:cNvSpPr>
              <a:spLocks noChangeArrowheads="1"/>
            </p:cNvSpPr>
            <p:nvPr/>
          </p:nvSpPr>
          <p:spPr bwMode="auto">
            <a:xfrm rot="3474313">
              <a:off x="2433" y="2548"/>
              <a:ext cx="717" cy="234"/>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6884" name="Rectangle 149"/>
            <p:cNvSpPr>
              <a:spLocks noChangeArrowheads="1"/>
            </p:cNvSpPr>
            <p:nvPr/>
          </p:nvSpPr>
          <p:spPr bwMode="auto">
            <a:xfrm rot="7466085">
              <a:off x="3862" y="2548"/>
              <a:ext cx="717" cy="233"/>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grpSp>
      <p:sp>
        <p:nvSpPr>
          <p:cNvPr id="20686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6AF3F11-FD99-4786-8FCC-FA3EA77F5910}" type="slidenum">
              <a:rPr lang="en-US" altLang="en-US" sz="1400">
                <a:solidFill>
                  <a:srgbClr val="000000"/>
                </a:solidFill>
              </a:rPr>
              <a:pPr>
                <a:spcBef>
                  <a:spcPct val="0"/>
                </a:spcBef>
                <a:buFontTx/>
                <a:buNone/>
              </a:pPr>
              <a:t>24</a:t>
            </a:fld>
            <a:endParaRPr lang="en-US" altLang="en-US" sz="1400">
              <a:solidFill>
                <a:srgbClr val="000000"/>
              </a:solidFill>
            </a:endParaRPr>
          </a:p>
        </p:txBody>
      </p:sp>
    </p:spTree>
    <p:extLst>
      <p:ext uri="{BB962C8B-B14F-4D97-AF65-F5344CB8AC3E}">
        <p14:creationId xmlns:p14="http://schemas.microsoft.com/office/powerpoint/2010/main" val="36698449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mab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325" y="0"/>
            <a:ext cx="5721350" cy="68580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89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6AB15944-599A-4805-B994-C47493D28E47}" type="slidenum">
              <a:rPr lang="en-US" altLang="en-US" sz="1400">
                <a:solidFill>
                  <a:srgbClr val="000000"/>
                </a:solidFill>
              </a:rPr>
              <a:pPr>
                <a:spcBef>
                  <a:spcPct val="0"/>
                </a:spcBef>
                <a:buFontTx/>
                <a:buNone/>
              </a:pPr>
              <a:t>25</a:t>
            </a:fld>
            <a:endParaRPr lang="en-US" altLang="en-US" sz="1400">
              <a:solidFill>
                <a:srgbClr val="000000"/>
              </a:solidFill>
            </a:endParaRPr>
          </a:p>
        </p:txBody>
      </p:sp>
    </p:spTree>
    <p:extLst>
      <p:ext uri="{BB962C8B-B14F-4D97-AF65-F5344CB8AC3E}">
        <p14:creationId xmlns:p14="http://schemas.microsoft.com/office/powerpoint/2010/main" val="37909890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ox(in)">
                                      <p:cBhvr>
                                        <p:cTn id="7"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922" name="Group 5"/>
          <p:cNvGrpSpPr>
            <a:grpSpLocks/>
          </p:cNvGrpSpPr>
          <p:nvPr/>
        </p:nvGrpSpPr>
        <p:grpSpPr bwMode="auto">
          <a:xfrm>
            <a:off x="1828800" y="207964"/>
            <a:ext cx="8534400" cy="6384925"/>
            <a:chOff x="144" y="131"/>
            <a:chExt cx="5376" cy="4022"/>
          </a:xfrm>
        </p:grpSpPr>
        <p:pic>
          <p:nvPicPr>
            <p:cNvPr id="209925" name="Picture 2" descr="C:\Program Files\KUBY40IRCD\ART\CH04\F04-2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131"/>
              <a:ext cx="5328" cy="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26" name="Rectangle 3"/>
            <p:cNvSpPr>
              <a:spLocks noChangeArrowheads="1"/>
            </p:cNvSpPr>
            <p:nvPr/>
          </p:nvSpPr>
          <p:spPr bwMode="auto">
            <a:xfrm>
              <a:off x="144" y="3965"/>
              <a:ext cx="1200" cy="152"/>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9927" name="Rectangle 4"/>
            <p:cNvSpPr>
              <a:spLocks noChangeArrowheads="1"/>
            </p:cNvSpPr>
            <p:nvPr/>
          </p:nvSpPr>
          <p:spPr bwMode="auto">
            <a:xfrm>
              <a:off x="3954" y="3973"/>
              <a:ext cx="1200" cy="152"/>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grpSp>
      <p:sp>
        <p:nvSpPr>
          <p:cNvPr id="209923" name="Text Box 6"/>
          <p:cNvSpPr txBox="1">
            <a:spLocks noChangeArrowheads="1"/>
          </p:cNvSpPr>
          <p:nvPr/>
        </p:nvSpPr>
        <p:spPr bwMode="auto">
          <a:xfrm>
            <a:off x="5486400" y="349250"/>
            <a:ext cx="4946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buFontTx/>
              <a:buNone/>
            </a:pPr>
            <a:r>
              <a:rPr lang="en-US" altLang="zh-TW" sz="1800" b="1">
                <a:solidFill>
                  <a:srgbClr val="000000"/>
                </a:solidFill>
                <a:ea typeface="PMingLiU" pitchFamily="18" charset="-120"/>
              </a:rPr>
              <a:t>1975, by Georges K</a:t>
            </a:r>
            <a:r>
              <a:rPr lang="en-US" altLang="zh-TW" sz="1800" b="1">
                <a:solidFill>
                  <a:srgbClr val="000000"/>
                </a:solidFill>
                <a:ea typeface="PMingLiU" pitchFamily="18" charset="-120"/>
                <a:cs typeface="Times New Roman" panose="02020603050405020304" pitchFamily="18" charset="0"/>
              </a:rPr>
              <a:t>ö</a:t>
            </a:r>
            <a:r>
              <a:rPr lang="en-US" altLang="zh-TW" sz="1800" b="1">
                <a:solidFill>
                  <a:srgbClr val="000000"/>
                </a:solidFill>
                <a:ea typeface="PMingLiU" pitchFamily="18" charset="-120"/>
              </a:rPr>
              <a:t>hler and Cesar Milstein</a:t>
            </a:r>
          </a:p>
          <a:p>
            <a:pPr algn="r" fontAlgn="base">
              <a:spcBef>
                <a:spcPct val="0"/>
              </a:spcBef>
              <a:spcAft>
                <a:spcPct val="0"/>
              </a:spcAft>
              <a:buFontTx/>
              <a:buNone/>
            </a:pPr>
            <a:r>
              <a:rPr lang="en-US" altLang="zh-TW" sz="1800" b="1">
                <a:solidFill>
                  <a:srgbClr val="000000"/>
                </a:solidFill>
                <a:ea typeface="PMingLiU" pitchFamily="18" charset="-120"/>
              </a:rPr>
              <a:t>- Be awarded a Nobel Prize in1984</a:t>
            </a:r>
          </a:p>
        </p:txBody>
      </p:sp>
      <p:sp>
        <p:nvSpPr>
          <p:cNvPr id="20992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6839F21-8DDB-4641-BF4C-D5E6E5514EB5}" type="slidenum">
              <a:rPr lang="en-US" altLang="en-US" sz="1400">
                <a:solidFill>
                  <a:srgbClr val="000000"/>
                </a:solidFill>
              </a:rPr>
              <a:pPr>
                <a:spcBef>
                  <a:spcPct val="0"/>
                </a:spcBef>
                <a:buFontTx/>
                <a:buNone/>
              </a:pPr>
              <a:t>26</a:t>
            </a:fld>
            <a:endParaRPr lang="en-US" altLang="en-US" sz="1400">
              <a:solidFill>
                <a:srgbClr val="000000"/>
              </a:solidFill>
            </a:endParaRPr>
          </a:p>
        </p:txBody>
      </p:sp>
    </p:spTree>
    <p:extLst>
      <p:ext uri="{BB962C8B-B14F-4D97-AF65-F5344CB8AC3E}">
        <p14:creationId xmlns:p14="http://schemas.microsoft.com/office/powerpoint/2010/main" val="2493438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1676400" y="457200"/>
            <a:ext cx="7772400" cy="1143000"/>
          </a:xfrm>
        </p:spPr>
        <p:txBody>
          <a:bodyPr/>
          <a:lstStyle/>
          <a:p>
            <a:pPr algn="l"/>
            <a:r>
              <a:rPr lang="en-US" altLang="zh-TW" smtClean="0">
                <a:solidFill>
                  <a:srgbClr val="FF0000"/>
                </a:solidFill>
                <a:ea typeface="PMingLiU" pitchFamily="18" charset="-120"/>
              </a:rPr>
              <a:t>Formation and Selection of Hybrid Cells</a:t>
            </a:r>
          </a:p>
        </p:txBody>
      </p:sp>
      <p:sp>
        <p:nvSpPr>
          <p:cNvPr id="210947" name="Rectangle 3"/>
          <p:cNvSpPr>
            <a:spLocks noGrp="1" noChangeArrowheads="1"/>
          </p:cNvSpPr>
          <p:nvPr>
            <p:ph type="body" idx="1"/>
          </p:nvPr>
        </p:nvSpPr>
        <p:spPr>
          <a:xfrm>
            <a:off x="2514600" y="2133600"/>
            <a:ext cx="7772400" cy="4114800"/>
          </a:xfrm>
        </p:spPr>
        <p:txBody>
          <a:bodyPr/>
          <a:lstStyle/>
          <a:p>
            <a:pPr>
              <a:lnSpc>
                <a:spcPct val="90000"/>
              </a:lnSpc>
            </a:pPr>
            <a:r>
              <a:rPr lang="en-US" altLang="zh-TW" sz="2800">
                <a:ea typeface="PMingLiU" pitchFamily="18" charset="-120"/>
              </a:rPr>
              <a:t>Hybridoma: the B cell X myeloma cell</a:t>
            </a:r>
          </a:p>
          <a:p>
            <a:pPr lvl="1">
              <a:lnSpc>
                <a:spcPct val="90000"/>
              </a:lnSpc>
            </a:pPr>
            <a:r>
              <a:rPr lang="en-US" altLang="zh-TW" sz="2400">
                <a:ea typeface="PMingLiU" pitchFamily="18" charset="-120"/>
              </a:rPr>
              <a:t>To be produced using polyethylene glycol (PEG) to fuse cells or DMSO</a:t>
            </a:r>
          </a:p>
          <a:p>
            <a:pPr lvl="1">
              <a:lnSpc>
                <a:spcPct val="90000"/>
              </a:lnSpc>
            </a:pPr>
            <a:r>
              <a:rPr lang="en-US" altLang="zh-TW" sz="2400">
                <a:ea typeface="PMingLiU" pitchFamily="18" charset="-120"/>
              </a:rPr>
              <a:t>The myeloma cells: immortal growth properties</a:t>
            </a:r>
          </a:p>
          <a:p>
            <a:pPr lvl="1">
              <a:lnSpc>
                <a:spcPct val="90000"/>
              </a:lnSpc>
            </a:pPr>
            <a:r>
              <a:rPr lang="en-US" altLang="zh-TW" sz="2400">
                <a:ea typeface="PMingLiU" pitchFamily="18" charset="-120"/>
              </a:rPr>
              <a:t>The B cells: to contribute the genetic information for synthesis of specific antibody</a:t>
            </a:r>
          </a:p>
          <a:p>
            <a:pPr lvl="1">
              <a:lnSpc>
                <a:spcPct val="90000"/>
              </a:lnSpc>
            </a:pPr>
            <a:r>
              <a:rPr lang="en-US" altLang="zh-TW" sz="2400">
                <a:ea typeface="PMingLiU" pitchFamily="18" charset="-120"/>
              </a:rPr>
              <a:t>Selected using HAT medium (</a:t>
            </a:r>
            <a:r>
              <a:rPr lang="en-US" altLang="zh-TW" sz="2400" u="sng">
                <a:ea typeface="PMingLiU" pitchFamily="18" charset="-120"/>
              </a:rPr>
              <a:t>h</a:t>
            </a:r>
            <a:r>
              <a:rPr lang="en-US" altLang="zh-TW" sz="2400">
                <a:ea typeface="PMingLiU" pitchFamily="18" charset="-120"/>
              </a:rPr>
              <a:t>ypoxanthine, </a:t>
            </a:r>
            <a:r>
              <a:rPr lang="en-US" altLang="zh-TW" sz="2400" u="sng">
                <a:ea typeface="PMingLiU" pitchFamily="18" charset="-120"/>
              </a:rPr>
              <a:t>a</a:t>
            </a:r>
            <a:r>
              <a:rPr lang="en-US" altLang="zh-TW" sz="2400">
                <a:ea typeface="PMingLiU" pitchFamily="18" charset="-120"/>
              </a:rPr>
              <a:t>minopterin, and </a:t>
            </a:r>
            <a:r>
              <a:rPr lang="en-US" altLang="zh-TW" sz="2400" u="sng">
                <a:ea typeface="PMingLiU" pitchFamily="18" charset="-120"/>
              </a:rPr>
              <a:t>t</a:t>
            </a:r>
            <a:r>
              <a:rPr lang="en-US" altLang="zh-TW" sz="2400">
                <a:ea typeface="PMingLiU" pitchFamily="18" charset="-120"/>
              </a:rPr>
              <a:t>hymidine)</a:t>
            </a:r>
          </a:p>
          <a:p>
            <a:pPr lvl="2">
              <a:lnSpc>
                <a:spcPct val="90000"/>
              </a:lnSpc>
            </a:pPr>
            <a:r>
              <a:rPr lang="en-US" altLang="zh-TW" sz="2000">
                <a:ea typeface="PMingLiU" pitchFamily="18" charset="-120"/>
              </a:rPr>
              <a:t>Myeloma cells are unable to grow</a:t>
            </a:r>
          </a:p>
          <a:p>
            <a:pPr lvl="2">
              <a:lnSpc>
                <a:spcPct val="90000"/>
              </a:lnSpc>
            </a:pPr>
            <a:r>
              <a:rPr lang="en-US" altLang="zh-TW" sz="2000">
                <a:ea typeface="PMingLiU" pitchFamily="18" charset="-120"/>
              </a:rPr>
              <a:t>B cells are able to survive, but can not live for extended periods</a:t>
            </a:r>
          </a:p>
        </p:txBody>
      </p:sp>
      <p:sp>
        <p:nvSpPr>
          <p:cNvPr id="210948" name="Line 5"/>
          <p:cNvSpPr>
            <a:spLocks noChangeShapeType="1"/>
          </p:cNvSpPr>
          <p:nvPr/>
        </p:nvSpPr>
        <p:spPr bwMode="auto">
          <a:xfrm>
            <a:off x="1524000" y="1828800"/>
            <a:ext cx="7315200" cy="0"/>
          </a:xfrm>
          <a:prstGeom prst="line">
            <a:avLst/>
          </a:prstGeom>
          <a:noFill/>
          <a:ln w="63500">
            <a:solidFill>
              <a:srgbClr val="993300"/>
            </a:solidFill>
            <a:miter lim="800000"/>
            <a:headEnd/>
            <a:tailEnd type="oval" w="lg" len="lg"/>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a:solidFill>
                <a:srgbClr val="000000"/>
              </a:solidFill>
            </a:endParaRPr>
          </a:p>
        </p:txBody>
      </p:sp>
      <p:sp>
        <p:nvSpPr>
          <p:cNvPr id="21094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83373B8-C41B-4C1E-9702-D36FC955C095}" type="slidenum">
              <a:rPr lang="en-US" altLang="en-US" sz="1400">
                <a:solidFill>
                  <a:srgbClr val="000000"/>
                </a:solidFill>
              </a:rPr>
              <a:pPr>
                <a:spcBef>
                  <a:spcPct val="0"/>
                </a:spcBef>
                <a:buFontTx/>
                <a:buNone/>
              </a:pPr>
              <a:t>27</a:t>
            </a:fld>
            <a:endParaRPr lang="en-US" altLang="en-US" sz="1400">
              <a:solidFill>
                <a:srgbClr val="000000"/>
              </a:solidFill>
            </a:endParaRPr>
          </a:p>
        </p:txBody>
      </p:sp>
    </p:spTree>
    <p:extLst>
      <p:ext uri="{BB962C8B-B14F-4D97-AF65-F5344CB8AC3E}">
        <p14:creationId xmlns:p14="http://schemas.microsoft.com/office/powerpoint/2010/main" val="19112764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1970" name="Group 7"/>
          <p:cNvGrpSpPr>
            <a:grpSpLocks/>
          </p:cNvGrpSpPr>
          <p:nvPr/>
        </p:nvGrpSpPr>
        <p:grpSpPr bwMode="auto">
          <a:xfrm>
            <a:off x="1881188" y="593726"/>
            <a:ext cx="8710612" cy="5578475"/>
            <a:chOff x="225" y="374"/>
            <a:chExt cx="5487" cy="3514"/>
          </a:xfrm>
        </p:grpSpPr>
        <p:pic>
          <p:nvPicPr>
            <p:cNvPr id="211972" name="Picture 2" descr="C:\Program Files\KUBY40IRCD\ART\CH04\F04-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 y="806"/>
              <a:ext cx="4313" cy="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3" name="AutoShape 3"/>
            <p:cNvSpPr>
              <a:spLocks/>
            </p:cNvSpPr>
            <p:nvPr/>
          </p:nvSpPr>
          <p:spPr bwMode="auto">
            <a:xfrm rot="5400000">
              <a:off x="2496" y="-576"/>
              <a:ext cx="144" cy="2640"/>
            </a:xfrm>
            <a:prstGeom prst="leftBrace">
              <a:avLst>
                <a:gd name="adj1" fmla="val 152778"/>
                <a:gd name="adj2" fmla="val 5003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11974" name="Text Box 4"/>
            <p:cNvSpPr txBox="1">
              <a:spLocks noChangeArrowheads="1"/>
            </p:cNvSpPr>
            <p:nvPr/>
          </p:nvSpPr>
          <p:spPr bwMode="auto">
            <a:xfrm>
              <a:off x="225" y="374"/>
              <a:ext cx="525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zh-TW" sz="2000" b="1">
                  <a:solidFill>
                    <a:srgbClr val="FF0000"/>
                  </a:solidFill>
                  <a:ea typeface="PMingLiU" pitchFamily="18" charset="-120"/>
                </a:rPr>
                <a:t>Two different pathways to synthesis nucleotide in mammalian cells</a:t>
              </a:r>
            </a:p>
          </p:txBody>
        </p:sp>
        <p:sp>
          <p:nvSpPr>
            <p:cNvPr id="211975" name="Text Box 5"/>
            <p:cNvSpPr txBox="1">
              <a:spLocks noChangeArrowheads="1"/>
            </p:cNvSpPr>
            <p:nvPr/>
          </p:nvSpPr>
          <p:spPr bwMode="auto">
            <a:xfrm>
              <a:off x="1440" y="2867"/>
              <a:ext cx="139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zh-TW" sz="1800" b="1">
                  <a:solidFill>
                    <a:srgbClr val="00CCFF"/>
                  </a:solidFill>
                  <a:ea typeface="PMingLiU" pitchFamily="18" charset="-120"/>
                </a:rPr>
                <a:t>(Folic acid analog)</a:t>
              </a:r>
            </a:p>
          </p:txBody>
        </p:sp>
        <p:sp>
          <p:nvSpPr>
            <p:cNvPr id="211976" name="Text Box 6"/>
            <p:cNvSpPr txBox="1">
              <a:spLocks noChangeArrowheads="1"/>
            </p:cNvSpPr>
            <p:nvPr/>
          </p:nvSpPr>
          <p:spPr bwMode="auto">
            <a:xfrm>
              <a:off x="3408" y="2948"/>
              <a:ext cx="2304" cy="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zh-TW" sz="1800" b="1">
                  <a:solidFill>
                    <a:srgbClr val="FF0000"/>
                  </a:solidFill>
                  <a:ea typeface="PMingLiU" pitchFamily="18" charset="-120"/>
                </a:rPr>
                <a:t>Myeloma cells used in hybridoma technology are double mutants, they lack the HGPRTase and lose the ability to produce Ig</a:t>
              </a:r>
            </a:p>
          </p:txBody>
        </p:sp>
      </p:grpSp>
      <p:sp>
        <p:nvSpPr>
          <p:cNvPr id="21197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3EDBFE32-6C07-4BE1-AD78-CBE69B385AD9}" type="slidenum">
              <a:rPr lang="en-US" altLang="en-US" sz="1400">
                <a:solidFill>
                  <a:srgbClr val="000000"/>
                </a:solidFill>
              </a:rPr>
              <a:pPr>
                <a:spcBef>
                  <a:spcPct val="0"/>
                </a:spcBef>
                <a:buFontTx/>
                <a:buNone/>
              </a:pPr>
              <a:t>28</a:t>
            </a:fld>
            <a:endParaRPr lang="en-US" altLang="en-US" sz="1400">
              <a:solidFill>
                <a:srgbClr val="000000"/>
              </a:solidFill>
            </a:endParaRPr>
          </a:p>
        </p:txBody>
      </p:sp>
    </p:spTree>
    <p:extLst>
      <p:ext uri="{BB962C8B-B14F-4D97-AF65-F5344CB8AC3E}">
        <p14:creationId xmlns:p14="http://schemas.microsoft.com/office/powerpoint/2010/main" val="3214943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Picture 2" descr="C:\Program Files\KUBY40IRCD\ART\CH04\F04-2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7538" y="152400"/>
            <a:ext cx="5757862"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5" name="Text Box 3"/>
          <p:cNvSpPr txBox="1">
            <a:spLocks noChangeArrowheads="1"/>
          </p:cNvSpPr>
          <p:nvPr/>
        </p:nvSpPr>
        <p:spPr bwMode="auto">
          <a:xfrm>
            <a:off x="6400800" y="4664075"/>
            <a:ext cx="2819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zh-TW" sz="1400" b="1">
                <a:solidFill>
                  <a:srgbClr val="FF0000"/>
                </a:solidFill>
                <a:ea typeface="PMingLiU" pitchFamily="18" charset="-120"/>
              </a:rPr>
              <a:t>(Most common screening techniques are ELISA and RIA)</a:t>
            </a:r>
          </a:p>
        </p:txBody>
      </p:sp>
      <p:sp>
        <p:nvSpPr>
          <p:cNvPr id="212996" name="Text Box 4"/>
          <p:cNvSpPr txBox="1">
            <a:spLocks noChangeArrowheads="1"/>
          </p:cNvSpPr>
          <p:nvPr/>
        </p:nvSpPr>
        <p:spPr bwMode="auto">
          <a:xfrm>
            <a:off x="2667001" y="6229350"/>
            <a:ext cx="24749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zh-TW" sz="1400" b="1">
                <a:solidFill>
                  <a:srgbClr val="FF0000"/>
                </a:solidFill>
                <a:ea typeface="PMingLiU" pitchFamily="18" charset="-120"/>
              </a:rPr>
              <a:t>Low concentration</a:t>
            </a:r>
          </a:p>
          <a:p>
            <a:pPr algn="ctr" fontAlgn="base">
              <a:spcBef>
                <a:spcPct val="0"/>
              </a:spcBef>
              <a:spcAft>
                <a:spcPct val="0"/>
              </a:spcAft>
              <a:buFontTx/>
              <a:buNone/>
            </a:pPr>
            <a:r>
              <a:rPr lang="en-US" altLang="zh-TW" sz="1400" b="1">
                <a:solidFill>
                  <a:srgbClr val="FF0000"/>
                </a:solidFill>
                <a:ea typeface="PMingLiU" pitchFamily="18" charset="-120"/>
              </a:rPr>
              <a:t>(1-20 ug/ml)</a:t>
            </a:r>
          </a:p>
        </p:txBody>
      </p:sp>
      <p:sp>
        <p:nvSpPr>
          <p:cNvPr id="212997" name="Text Box 5"/>
          <p:cNvSpPr txBox="1">
            <a:spLocks noChangeArrowheads="1"/>
          </p:cNvSpPr>
          <p:nvPr/>
        </p:nvSpPr>
        <p:spPr bwMode="auto">
          <a:xfrm>
            <a:off x="6897688" y="6213475"/>
            <a:ext cx="24749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zh-TW" sz="1400" b="1">
                <a:solidFill>
                  <a:srgbClr val="FF0000"/>
                </a:solidFill>
                <a:ea typeface="PMingLiU" pitchFamily="18" charset="-120"/>
              </a:rPr>
              <a:t>High concentration</a:t>
            </a:r>
          </a:p>
          <a:p>
            <a:pPr algn="ctr" fontAlgn="base">
              <a:spcBef>
                <a:spcPct val="0"/>
              </a:spcBef>
              <a:spcAft>
                <a:spcPct val="0"/>
              </a:spcAft>
              <a:buFontTx/>
              <a:buNone/>
            </a:pPr>
            <a:r>
              <a:rPr lang="en-US" altLang="zh-TW" sz="1400" b="1">
                <a:solidFill>
                  <a:srgbClr val="FF0000"/>
                </a:solidFill>
                <a:ea typeface="PMingLiU" pitchFamily="18" charset="-120"/>
              </a:rPr>
              <a:t>(1-10 mg/ml)</a:t>
            </a:r>
          </a:p>
        </p:txBody>
      </p:sp>
      <p:sp>
        <p:nvSpPr>
          <p:cNvPr id="21299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AEC8942-BC3F-4A1A-968B-599F0C267ACB}" type="slidenum">
              <a:rPr lang="en-US" altLang="en-US" sz="1400">
                <a:solidFill>
                  <a:srgbClr val="000000"/>
                </a:solidFill>
              </a:rPr>
              <a:pPr>
                <a:spcBef>
                  <a:spcPct val="0"/>
                </a:spcBef>
                <a:buFontTx/>
                <a:buNone/>
              </a:pPr>
              <a:t>29</a:t>
            </a:fld>
            <a:endParaRPr lang="en-US" altLang="en-US" sz="1400">
              <a:solidFill>
                <a:srgbClr val="000000"/>
              </a:solidFill>
            </a:endParaRPr>
          </a:p>
        </p:txBody>
      </p:sp>
    </p:spTree>
    <p:extLst>
      <p:ext uri="{BB962C8B-B14F-4D97-AF65-F5344CB8AC3E}">
        <p14:creationId xmlns:p14="http://schemas.microsoft.com/office/powerpoint/2010/main" val="3406369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52400" y="76200"/>
            <a:ext cx="7772400" cy="1143000"/>
          </a:xfrm>
        </p:spPr>
        <p:txBody>
          <a:bodyPr/>
          <a:lstStyle/>
          <a:p>
            <a:r>
              <a:rPr lang="en-US" altLang="en-US" smtClean="0">
                <a:latin typeface="Calibri" panose="020F0502020204030204" pitchFamily="34" charset="0"/>
              </a:rPr>
              <a:t>Camelid  Ab cont.</a:t>
            </a:r>
          </a:p>
        </p:txBody>
      </p:sp>
      <p:pic>
        <p:nvPicPr>
          <p:cNvPr id="169987" name="Picture 3" descr="123pic"/>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895600" y="1066800"/>
            <a:ext cx="6927850" cy="3862388"/>
          </a:xfrm>
          <a:ln w="28575">
            <a:solidFill>
              <a:srgbClr val="FF6600"/>
            </a:solidFill>
            <a:miter lim="800000"/>
            <a:headEnd/>
            <a:tailEnd/>
          </a:ln>
        </p:spPr>
      </p:pic>
      <p:sp>
        <p:nvSpPr>
          <p:cNvPr id="169988" name="TextBox 1"/>
          <p:cNvSpPr txBox="1">
            <a:spLocks noChangeArrowheads="1"/>
          </p:cNvSpPr>
          <p:nvPr/>
        </p:nvSpPr>
        <p:spPr bwMode="auto">
          <a:xfrm>
            <a:off x="2894013" y="4916489"/>
            <a:ext cx="7543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2400" b="1">
                <a:solidFill>
                  <a:srgbClr val="000000"/>
                </a:solidFill>
                <a:latin typeface="Calibri" panose="020F0502020204030204" pitchFamily="34" charset="0"/>
                <a:cs typeface="Arial" panose="020B0604020202020204" pitchFamily="34" charset="0"/>
              </a:rPr>
              <a:t>In camel, as the antibody specificity is conferred by a single domain, these VH domains also referred as VHH (nanobody) domains are frequently used in antibody engineering.</a:t>
            </a:r>
          </a:p>
        </p:txBody>
      </p:sp>
    </p:spTree>
    <p:extLst>
      <p:ext uri="{BB962C8B-B14F-4D97-AF65-F5344CB8AC3E}">
        <p14:creationId xmlns:p14="http://schemas.microsoft.com/office/powerpoint/2010/main" val="2572919808"/>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44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60418" name="Picture 2" descr="mouse1"/>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75276" y="1"/>
            <a:ext cx="1152525" cy="981075"/>
          </a:xfrm>
          <a:noFill/>
        </p:spPr>
      </p:pic>
      <p:sp>
        <p:nvSpPr>
          <p:cNvPr id="60419" name="AutoShape 3"/>
          <p:cNvSpPr>
            <a:spLocks noChangeArrowheads="1"/>
          </p:cNvSpPr>
          <p:nvPr/>
        </p:nvSpPr>
        <p:spPr bwMode="auto">
          <a:xfrm>
            <a:off x="5591175" y="1628776"/>
            <a:ext cx="647700" cy="504825"/>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10599 h 21600"/>
            </a:gdLst>
            <a:ahLst/>
            <a:cxnLst>
              <a:cxn ang="T8">
                <a:pos x="T0" y="T1"/>
              </a:cxn>
              <a:cxn ang="T9">
                <a:pos x="T2" y="T3"/>
              </a:cxn>
              <a:cxn ang="T10">
                <a:pos x="T4" y="T5"/>
              </a:cxn>
              <a:cxn ang="T11">
                <a:pos x="T6" y="T7"/>
              </a:cxn>
            </a:cxnLst>
            <a:rect l="T12" t="T13" r="T14" b="T15"/>
            <a:pathLst>
              <a:path w="21600" h="21600">
                <a:moveTo>
                  <a:pt x="4372" y="12429"/>
                </a:moveTo>
                <a:cubicBezTo>
                  <a:pt x="4237" y="11897"/>
                  <a:pt x="4169" y="11349"/>
                  <a:pt x="4169" y="10800"/>
                </a:cubicBezTo>
                <a:cubicBezTo>
                  <a:pt x="4169" y="7137"/>
                  <a:pt x="7137" y="4169"/>
                  <a:pt x="10800" y="4169"/>
                </a:cubicBezTo>
                <a:cubicBezTo>
                  <a:pt x="14462" y="4169"/>
                  <a:pt x="17431" y="7137"/>
                  <a:pt x="17431" y="10800"/>
                </a:cubicBezTo>
                <a:cubicBezTo>
                  <a:pt x="17431" y="11349"/>
                  <a:pt x="17362" y="11897"/>
                  <a:pt x="17227" y="12429"/>
                </a:cubicBezTo>
                <a:lnTo>
                  <a:pt x="21268" y="13454"/>
                </a:lnTo>
                <a:cubicBezTo>
                  <a:pt x="21488" y="12586"/>
                  <a:pt x="21600" y="11695"/>
                  <a:pt x="21600" y="10800"/>
                </a:cubicBezTo>
                <a:cubicBezTo>
                  <a:pt x="21600" y="4835"/>
                  <a:pt x="16764" y="0"/>
                  <a:pt x="10800" y="0"/>
                </a:cubicBezTo>
                <a:cubicBezTo>
                  <a:pt x="4835" y="0"/>
                  <a:pt x="0" y="4835"/>
                  <a:pt x="0" y="10800"/>
                </a:cubicBezTo>
                <a:cubicBezTo>
                  <a:pt x="-1" y="11695"/>
                  <a:pt x="111" y="12586"/>
                  <a:pt x="331" y="13454"/>
                </a:cubicBezTo>
                <a:lnTo>
                  <a:pt x="4372" y="12429"/>
                </a:lnTo>
                <a:close/>
              </a:path>
            </a:pathLst>
          </a:custGeom>
          <a:gradFill rotWithShape="1">
            <a:gsLst>
              <a:gs pos="0">
                <a:srgbClr val="760000"/>
              </a:gs>
              <a:gs pos="100000">
                <a:srgbClr val="FF0000"/>
              </a:gs>
            </a:gsLst>
            <a:lin ang="5400000" scaled="1"/>
          </a:gradFill>
          <a:ln w="9525">
            <a:solidFill>
              <a:srgbClr val="FF0000"/>
            </a:solidFill>
            <a:miter lim="800000"/>
            <a:headEnd/>
            <a:tailEnd/>
          </a:ln>
        </p:spPr>
        <p:txBody>
          <a:bodyPr wrap="none" anchor="ctr"/>
          <a:lstStyle/>
          <a:p>
            <a:pPr eaLnBrk="0" fontAlgn="base" hangingPunct="0">
              <a:spcBef>
                <a:spcPct val="0"/>
              </a:spcBef>
              <a:spcAft>
                <a:spcPct val="0"/>
              </a:spcAft>
            </a:pPr>
            <a:endParaRPr lang="en-US">
              <a:solidFill>
                <a:srgbClr val="000000"/>
              </a:solidFill>
            </a:endParaRPr>
          </a:p>
        </p:txBody>
      </p:sp>
      <p:sp>
        <p:nvSpPr>
          <p:cNvPr id="60420" name="Oval 4"/>
          <p:cNvSpPr>
            <a:spLocks noChangeArrowheads="1"/>
          </p:cNvSpPr>
          <p:nvPr/>
        </p:nvSpPr>
        <p:spPr bwMode="auto">
          <a:xfrm>
            <a:off x="7175501" y="2492376"/>
            <a:ext cx="144463" cy="144463"/>
          </a:xfrm>
          <a:prstGeom prst="ellipse">
            <a:avLst/>
          </a:prstGeom>
          <a:gradFill rotWithShape="1">
            <a:gsLst>
              <a:gs pos="0">
                <a:srgbClr val="760000"/>
              </a:gs>
              <a:gs pos="100000">
                <a:srgbClr val="FF0000"/>
              </a:gs>
            </a:gsLst>
            <a:lin ang="5400000" scaled="1"/>
          </a:gra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60421" name="Oval 5"/>
          <p:cNvSpPr>
            <a:spLocks noChangeArrowheads="1"/>
          </p:cNvSpPr>
          <p:nvPr/>
        </p:nvSpPr>
        <p:spPr bwMode="auto">
          <a:xfrm>
            <a:off x="6888163" y="2492376"/>
            <a:ext cx="144462" cy="144463"/>
          </a:xfrm>
          <a:prstGeom prst="ellipse">
            <a:avLst/>
          </a:prstGeom>
          <a:gradFill rotWithShape="1">
            <a:gsLst>
              <a:gs pos="0">
                <a:srgbClr val="760000"/>
              </a:gs>
              <a:gs pos="100000">
                <a:srgbClr val="FF0000"/>
              </a:gs>
            </a:gsLst>
            <a:lin ang="5400000" scaled="1"/>
          </a:gra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60422" name="Oval 6"/>
          <p:cNvSpPr>
            <a:spLocks noChangeArrowheads="1"/>
          </p:cNvSpPr>
          <p:nvPr/>
        </p:nvSpPr>
        <p:spPr bwMode="auto">
          <a:xfrm>
            <a:off x="6600826" y="2492376"/>
            <a:ext cx="144463" cy="144463"/>
          </a:xfrm>
          <a:prstGeom prst="ellipse">
            <a:avLst/>
          </a:prstGeom>
          <a:gradFill rotWithShape="1">
            <a:gsLst>
              <a:gs pos="0">
                <a:srgbClr val="760000"/>
              </a:gs>
              <a:gs pos="100000">
                <a:srgbClr val="FF0000"/>
              </a:gs>
            </a:gsLst>
            <a:lin ang="5400000" scaled="1"/>
          </a:gra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60423" name="Oval 7"/>
          <p:cNvSpPr>
            <a:spLocks noChangeArrowheads="1"/>
          </p:cNvSpPr>
          <p:nvPr/>
        </p:nvSpPr>
        <p:spPr bwMode="auto">
          <a:xfrm>
            <a:off x="6311901" y="2492376"/>
            <a:ext cx="144463" cy="144463"/>
          </a:xfrm>
          <a:prstGeom prst="ellipse">
            <a:avLst/>
          </a:prstGeom>
          <a:gradFill rotWithShape="1">
            <a:gsLst>
              <a:gs pos="0">
                <a:srgbClr val="760000"/>
              </a:gs>
              <a:gs pos="100000">
                <a:srgbClr val="FF0000"/>
              </a:gs>
            </a:gsLst>
            <a:lin ang="5400000" scaled="1"/>
          </a:gra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60424" name="Oval 8"/>
          <p:cNvSpPr>
            <a:spLocks noChangeArrowheads="1"/>
          </p:cNvSpPr>
          <p:nvPr/>
        </p:nvSpPr>
        <p:spPr bwMode="auto">
          <a:xfrm>
            <a:off x="5951538" y="2492376"/>
            <a:ext cx="144462" cy="144463"/>
          </a:xfrm>
          <a:prstGeom prst="ellipse">
            <a:avLst/>
          </a:prstGeom>
          <a:gradFill rotWithShape="1">
            <a:gsLst>
              <a:gs pos="0">
                <a:srgbClr val="760000"/>
              </a:gs>
              <a:gs pos="100000">
                <a:srgbClr val="FF0000"/>
              </a:gs>
            </a:gsLst>
            <a:lin ang="5400000" scaled="1"/>
          </a:gra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60425" name="Oval 9"/>
          <p:cNvSpPr>
            <a:spLocks noChangeArrowheads="1"/>
          </p:cNvSpPr>
          <p:nvPr/>
        </p:nvSpPr>
        <p:spPr bwMode="auto">
          <a:xfrm>
            <a:off x="5591176" y="2492376"/>
            <a:ext cx="144463" cy="144463"/>
          </a:xfrm>
          <a:prstGeom prst="ellipse">
            <a:avLst/>
          </a:prstGeom>
          <a:gradFill rotWithShape="1">
            <a:gsLst>
              <a:gs pos="0">
                <a:srgbClr val="760000"/>
              </a:gs>
              <a:gs pos="100000">
                <a:srgbClr val="FF0000"/>
              </a:gs>
            </a:gsLst>
            <a:lin ang="5400000" scaled="1"/>
          </a:gra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60426" name="Oval 10"/>
          <p:cNvSpPr>
            <a:spLocks noChangeArrowheads="1"/>
          </p:cNvSpPr>
          <p:nvPr/>
        </p:nvSpPr>
        <p:spPr bwMode="auto">
          <a:xfrm>
            <a:off x="5232401" y="2492376"/>
            <a:ext cx="144463" cy="144463"/>
          </a:xfrm>
          <a:prstGeom prst="ellipse">
            <a:avLst/>
          </a:prstGeom>
          <a:gradFill rotWithShape="1">
            <a:gsLst>
              <a:gs pos="0">
                <a:srgbClr val="760000"/>
              </a:gs>
              <a:gs pos="100000">
                <a:srgbClr val="FF0000"/>
              </a:gs>
            </a:gsLst>
            <a:lin ang="5400000" scaled="1"/>
          </a:gra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60427" name="Oval 11"/>
          <p:cNvSpPr>
            <a:spLocks noChangeArrowheads="1"/>
          </p:cNvSpPr>
          <p:nvPr/>
        </p:nvSpPr>
        <p:spPr bwMode="auto">
          <a:xfrm>
            <a:off x="4943476" y="2492376"/>
            <a:ext cx="144463" cy="144463"/>
          </a:xfrm>
          <a:prstGeom prst="ellipse">
            <a:avLst/>
          </a:prstGeom>
          <a:gradFill rotWithShape="1">
            <a:gsLst>
              <a:gs pos="0">
                <a:srgbClr val="FF0000"/>
              </a:gs>
              <a:gs pos="100000">
                <a:srgbClr val="760000"/>
              </a:gs>
            </a:gsLst>
            <a:lin ang="18900000" scaled="1"/>
          </a:gra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60428" name="Oval 12"/>
          <p:cNvSpPr>
            <a:spLocks noChangeArrowheads="1"/>
          </p:cNvSpPr>
          <p:nvPr/>
        </p:nvSpPr>
        <p:spPr bwMode="auto">
          <a:xfrm>
            <a:off x="4656138" y="2492376"/>
            <a:ext cx="144462" cy="144463"/>
          </a:xfrm>
          <a:prstGeom prst="ellipse">
            <a:avLst/>
          </a:prstGeom>
          <a:gradFill rotWithShape="1">
            <a:gsLst>
              <a:gs pos="0">
                <a:srgbClr val="760000"/>
              </a:gs>
              <a:gs pos="100000">
                <a:srgbClr val="FF0000"/>
              </a:gs>
            </a:gsLst>
            <a:lin ang="5400000" scaled="1"/>
          </a:gra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60429" name="Oval 13">
            <a:extLst>
              <a:ext uri="{FF2B5EF4-FFF2-40B4-BE49-F238E27FC236}"/>
            </a:extLst>
          </p:cNvPr>
          <p:cNvSpPr>
            <a:spLocks noChangeArrowheads="1"/>
          </p:cNvSpPr>
          <p:nvPr/>
        </p:nvSpPr>
        <p:spPr bwMode="auto">
          <a:xfrm>
            <a:off x="4583114" y="3357564"/>
            <a:ext cx="288925" cy="288925"/>
          </a:xfrm>
          <a:prstGeom prst="ellipse">
            <a:avLst/>
          </a:prstGeom>
          <a:gradFill rotWithShape="1">
            <a:gsLst>
              <a:gs pos="0">
                <a:schemeClr val="accent1">
                  <a:gamma/>
                  <a:shade val="46275"/>
                  <a:invGamma/>
                </a:schemeClr>
              </a:gs>
              <a:gs pos="100000">
                <a:schemeClr val="accent1"/>
              </a:gs>
            </a:gsLst>
            <a:lin ang="2700000" scaled="1"/>
          </a:grad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60430" name="Oval 14">
            <a:extLst>
              <a:ext uri="{FF2B5EF4-FFF2-40B4-BE49-F238E27FC236}"/>
            </a:extLst>
          </p:cNvPr>
          <p:cNvSpPr>
            <a:spLocks noChangeArrowheads="1"/>
          </p:cNvSpPr>
          <p:nvPr/>
        </p:nvSpPr>
        <p:spPr bwMode="auto">
          <a:xfrm>
            <a:off x="6024564" y="3357564"/>
            <a:ext cx="288925" cy="288925"/>
          </a:xfrm>
          <a:prstGeom prst="ellipse">
            <a:avLst/>
          </a:prstGeom>
          <a:gradFill rotWithShape="1">
            <a:gsLst>
              <a:gs pos="0">
                <a:schemeClr val="accent1">
                  <a:gamma/>
                  <a:shade val="46275"/>
                  <a:invGamma/>
                </a:schemeClr>
              </a:gs>
              <a:gs pos="100000">
                <a:schemeClr val="accent1"/>
              </a:gs>
            </a:gsLst>
            <a:lin ang="2700000" scaled="1"/>
          </a:grad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60431" name="Oval 15">
            <a:extLst>
              <a:ext uri="{FF2B5EF4-FFF2-40B4-BE49-F238E27FC236}"/>
            </a:extLst>
          </p:cNvPr>
          <p:cNvSpPr>
            <a:spLocks noChangeArrowheads="1"/>
          </p:cNvSpPr>
          <p:nvPr/>
        </p:nvSpPr>
        <p:spPr bwMode="auto">
          <a:xfrm>
            <a:off x="6959601" y="3357564"/>
            <a:ext cx="288925" cy="288925"/>
          </a:xfrm>
          <a:prstGeom prst="ellipse">
            <a:avLst/>
          </a:prstGeom>
          <a:gradFill rotWithShape="1">
            <a:gsLst>
              <a:gs pos="0">
                <a:schemeClr val="accent1"/>
              </a:gs>
              <a:gs pos="100000">
                <a:schemeClr val="accent1">
                  <a:gamma/>
                  <a:shade val="46275"/>
                  <a:invGamma/>
                </a:schemeClr>
              </a:gs>
            </a:gsLst>
            <a:lin ang="18900000" scaled="1"/>
          </a:grad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60432" name="Oval 16">
            <a:extLst>
              <a:ext uri="{FF2B5EF4-FFF2-40B4-BE49-F238E27FC236}"/>
            </a:extLst>
          </p:cNvPr>
          <p:cNvSpPr>
            <a:spLocks noChangeArrowheads="1"/>
          </p:cNvSpPr>
          <p:nvPr/>
        </p:nvSpPr>
        <p:spPr bwMode="auto">
          <a:xfrm>
            <a:off x="6527801" y="3357564"/>
            <a:ext cx="288925" cy="288925"/>
          </a:xfrm>
          <a:prstGeom prst="ellipse">
            <a:avLst/>
          </a:prstGeom>
          <a:gradFill rotWithShape="1">
            <a:gsLst>
              <a:gs pos="0">
                <a:schemeClr val="accent1">
                  <a:gamma/>
                  <a:shade val="46275"/>
                  <a:invGamma/>
                </a:schemeClr>
              </a:gs>
              <a:gs pos="100000">
                <a:schemeClr val="accent1"/>
              </a:gs>
            </a:gsLst>
            <a:lin ang="2700000" scaled="1"/>
          </a:grad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60433" name="Oval 17">
            <a:extLst>
              <a:ext uri="{FF2B5EF4-FFF2-40B4-BE49-F238E27FC236}"/>
            </a:extLst>
          </p:cNvPr>
          <p:cNvSpPr>
            <a:spLocks noChangeArrowheads="1"/>
          </p:cNvSpPr>
          <p:nvPr/>
        </p:nvSpPr>
        <p:spPr bwMode="auto">
          <a:xfrm>
            <a:off x="5519739" y="3357564"/>
            <a:ext cx="288925" cy="288925"/>
          </a:xfrm>
          <a:prstGeom prst="ellipse">
            <a:avLst/>
          </a:prstGeom>
          <a:gradFill rotWithShape="1">
            <a:gsLst>
              <a:gs pos="0">
                <a:schemeClr val="accent1">
                  <a:gamma/>
                  <a:shade val="46275"/>
                  <a:invGamma/>
                </a:schemeClr>
              </a:gs>
              <a:gs pos="100000">
                <a:schemeClr val="accent1"/>
              </a:gs>
            </a:gsLst>
            <a:lin ang="2700000" scaled="1"/>
          </a:grad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60434" name="Oval 18">
            <a:extLst>
              <a:ext uri="{FF2B5EF4-FFF2-40B4-BE49-F238E27FC236}"/>
            </a:extLst>
          </p:cNvPr>
          <p:cNvSpPr>
            <a:spLocks noChangeArrowheads="1"/>
          </p:cNvSpPr>
          <p:nvPr/>
        </p:nvSpPr>
        <p:spPr bwMode="auto">
          <a:xfrm>
            <a:off x="5016501" y="3357564"/>
            <a:ext cx="288925" cy="288925"/>
          </a:xfrm>
          <a:prstGeom prst="ellipse">
            <a:avLst/>
          </a:prstGeom>
          <a:gradFill rotWithShape="1">
            <a:gsLst>
              <a:gs pos="0">
                <a:schemeClr val="accent1">
                  <a:gamma/>
                  <a:shade val="46275"/>
                  <a:invGamma/>
                </a:schemeClr>
              </a:gs>
              <a:gs pos="100000">
                <a:schemeClr val="accent1"/>
              </a:gs>
            </a:gsLst>
            <a:lin ang="2700000" scaled="1"/>
          </a:grad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60435" name="Text Box 19"/>
          <p:cNvSpPr txBox="1">
            <a:spLocks noChangeArrowheads="1"/>
          </p:cNvSpPr>
          <p:nvPr/>
        </p:nvSpPr>
        <p:spPr bwMode="auto">
          <a:xfrm>
            <a:off x="5448300" y="1268413"/>
            <a:ext cx="933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800" b="1">
                <a:solidFill>
                  <a:srgbClr val="FFFF00"/>
                </a:solidFill>
              </a:rPr>
              <a:t>Spleen</a:t>
            </a:r>
          </a:p>
        </p:txBody>
      </p:sp>
      <p:sp>
        <p:nvSpPr>
          <p:cNvPr id="60436" name="Line 20"/>
          <p:cNvSpPr>
            <a:spLocks noChangeShapeType="1"/>
          </p:cNvSpPr>
          <p:nvPr/>
        </p:nvSpPr>
        <p:spPr bwMode="auto">
          <a:xfrm>
            <a:off x="5951538" y="1052514"/>
            <a:ext cx="0" cy="287337"/>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60437" name="Text Box 21"/>
          <p:cNvSpPr txBox="1">
            <a:spLocks noChangeArrowheads="1"/>
          </p:cNvSpPr>
          <p:nvPr/>
        </p:nvSpPr>
        <p:spPr bwMode="auto">
          <a:xfrm>
            <a:off x="5159375" y="2060576"/>
            <a:ext cx="172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800" b="1">
                <a:solidFill>
                  <a:srgbClr val="FFFF00"/>
                </a:solidFill>
              </a:rPr>
              <a:t>Lymphocytes</a:t>
            </a:r>
          </a:p>
        </p:txBody>
      </p:sp>
      <p:sp>
        <p:nvSpPr>
          <p:cNvPr id="60438" name="Line 22"/>
          <p:cNvSpPr>
            <a:spLocks noChangeShapeType="1"/>
          </p:cNvSpPr>
          <p:nvPr/>
        </p:nvSpPr>
        <p:spPr bwMode="auto">
          <a:xfrm>
            <a:off x="5951538" y="1844675"/>
            <a:ext cx="0" cy="287338"/>
          </a:xfrm>
          <a:prstGeom prst="line">
            <a:avLst/>
          </a:prstGeom>
          <a:noFill/>
          <a:ln w="158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60439" name="Text Box 23"/>
          <p:cNvSpPr txBox="1">
            <a:spLocks noChangeArrowheads="1"/>
          </p:cNvSpPr>
          <p:nvPr/>
        </p:nvSpPr>
        <p:spPr bwMode="auto">
          <a:xfrm>
            <a:off x="5591175" y="2997201"/>
            <a:ext cx="806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800" b="1">
                <a:solidFill>
                  <a:srgbClr val="FFFF00"/>
                </a:solidFill>
              </a:rPr>
              <a:t>SP2/0</a:t>
            </a:r>
          </a:p>
        </p:txBody>
      </p:sp>
      <p:sp>
        <p:nvSpPr>
          <p:cNvPr id="60440" name="Line 24"/>
          <p:cNvSpPr>
            <a:spLocks noChangeShapeType="1"/>
          </p:cNvSpPr>
          <p:nvPr/>
        </p:nvSpPr>
        <p:spPr bwMode="auto">
          <a:xfrm>
            <a:off x="5951538" y="3716338"/>
            <a:ext cx="0" cy="576262"/>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60441" name="Text Box 25"/>
          <p:cNvSpPr txBox="1">
            <a:spLocks noChangeArrowheads="1"/>
          </p:cNvSpPr>
          <p:nvPr/>
        </p:nvSpPr>
        <p:spPr bwMode="auto">
          <a:xfrm>
            <a:off x="5735638" y="2492376"/>
            <a:ext cx="4810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4000">
                <a:solidFill>
                  <a:srgbClr val="FFFF00"/>
                </a:solidFill>
              </a:rPr>
              <a:t>+</a:t>
            </a:r>
          </a:p>
        </p:txBody>
      </p:sp>
      <p:sp>
        <p:nvSpPr>
          <p:cNvPr id="60442" name="Oval 26">
            <a:extLst>
              <a:ext uri="{FF2B5EF4-FFF2-40B4-BE49-F238E27FC236}"/>
            </a:extLst>
          </p:cNvPr>
          <p:cNvSpPr>
            <a:spLocks noChangeArrowheads="1"/>
          </p:cNvSpPr>
          <p:nvPr/>
        </p:nvSpPr>
        <p:spPr bwMode="auto">
          <a:xfrm>
            <a:off x="7391401" y="3357564"/>
            <a:ext cx="288925" cy="288925"/>
          </a:xfrm>
          <a:prstGeom prst="ellipse">
            <a:avLst/>
          </a:prstGeom>
          <a:gradFill rotWithShape="1">
            <a:gsLst>
              <a:gs pos="0">
                <a:schemeClr val="accent1">
                  <a:gamma/>
                  <a:shade val="46275"/>
                  <a:invGamma/>
                </a:schemeClr>
              </a:gs>
              <a:gs pos="100000">
                <a:schemeClr val="accent1"/>
              </a:gs>
            </a:gsLst>
            <a:lin ang="2700000" scaled="1"/>
          </a:grad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60443" name="Oval 27">
            <a:extLst>
              <a:ext uri="{FF2B5EF4-FFF2-40B4-BE49-F238E27FC236}"/>
            </a:extLst>
          </p:cNvPr>
          <p:cNvSpPr>
            <a:spLocks noChangeArrowheads="1"/>
          </p:cNvSpPr>
          <p:nvPr/>
        </p:nvSpPr>
        <p:spPr bwMode="auto">
          <a:xfrm>
            <a:off x="4151314" y="3357564"/>
            <a:ext cx="288925" cy="288925"/>
          </a:xfrm>
          <a:prstGeom prst="ellipse">
            <a:avLst/>
          </a:prstGeom>
          <a:gradFill rotWithShape="1">
            <a:gsLst>
              <a:gs pos="0">
                <a:schemeClr val="accent1"/>
              </a:gs>
              <a:gs pos="100000">
                <a:schemeClr val="accent1">
                  <a:gamma/>
                  <a:shade val="46275"/>
                  <a:invGamma/>
                </a:schemeClr>
              </a:gs>
            </a:gsLst>
            <a:lin ang="18900000" scaled="1"/>
          </a:grad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60444" name="Oval 28">
            <a:extLst>
              <a:ext uri="{FF2B5EF4-FFF2-40B4-BE49-F238E27FC236}"/>
            </a:extLst>
          </p:cNvPr>
          <p:cNvSpPr>
            <a:spLocks noChangeArrowheads="1"/>
          </p:cNvSpPr>
          <p:nvPr/>
        </p:nvSpPr>
        <p:spPr bwMode="auto">
          <a:xfrm>
            <a:off x="9336089" y="4724401"/>
            <a:ext cx="288925" cy="288925"/>
          </a:xfrm>
          <a:prstGeom prst="ellipse">
            <a:avLst/>
          </a:prstGeom>
          <a:gradFill rotWithShape="1">
            <a:gsLst>
              <a:gs pos="0">
                <a:schemeClr val="accent1">
                  <a:gamma/>
                  <a:shade val="46275"/>
                  <a:invGamma/>
                </a:schemeClr>
              </a:gs>
              <a:gs pos="100000">
                <a:schemeClr val="accent1"/>
              </a:gs>
            </a:gsLst>
            <a:lin ang="2700000" scaled="1"/>
          </a:grad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60445" name="Oval 29">
            <a:extLst>
              <a:ext uri="{FF2B5EF4-FFF2-40B4-BE49-F238E27FC236}"/>
            </a:extLst>
          </p:cNvPr>
          <p:cNvSpPr>
            <a:spLocks noChangeArrowheads="1"/>
          </p:cNvSpPr>
          <p:nvPr/>
        </p:nvSpPr>
        <p:spPr bwMode="auto">
          <a:xfrm>
            <a:off x="9696451" y="4724401"/>
            <a:ext cx="288925" cy="288925"/>
          </a:xfrm>
          <a:prstGeom prst="ellipse">
            <a:avLst/>
          </a:prstGeom>
          <a:gradFill rotWithShape="1">
            <a:gsLst>
              <a:gs pos="0">
                <a:schemeClr val="accent1">
                  <a:gamma/>
                  <a:shade val="46275"/>
                  <a:invGamma/>
                </a:schemeClr>
              </a:gs>
              <a:gs pos="100000">
                <a:schemeClr val="accent1"/>
              </a:gs>
            </a:gsLst>
            <a:lin ang="2700000" scaled="1"/>
          </a:grad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60446" name="Oval 30">
            <a:extLst>
              <a:ext uri="{FF2B5EF4-FFF2-40B4-BE49-F238E27FC236}"/>
            </a:extLst>
          </p:cNvPr>
          <p:cNvSpPr>
            <a:spLocks noChangeArrowheads="1"/>
          </p:cNvSpPr>
          <p:nvPr/>
        </p:nvSpPr>
        <p:spPr bwMode="auto">
          <a:xfrm>
            <a:off x="4800601" y="4797426"/>
            <a:ext cx="288925" cy="288925"/>
          </a:xfrm>
          <a:prstGeom prst="ellipse">
            <a:avLst/>
          </a:prstGeom>
          <a:gradFill rotWithShape="1">
            <a:gsLst>
              <a:gs pos="0">
                <a:schemeClr val="accent1">
                  <a:gamma/>
                  <a:shade val="46275"/>
                  <a:invGamma/>
                </a:schemeClr>
              </a:gs>
              <a:gs pos="100000">
                <a:schemeClr val="accent1"/>
              </a:gs>
            </a:gsLst>
            <a:lin ang="2700000" scaled="1"/>
          </a:grad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60447" name="Oval 31">
            <a:extLst>
              <a:ext uri="{FF2B5EF4-FFF2-40B4-BE49-F238E27FC236}"/>
            </a:extLst>
          </p:cNvPr>
          <p:cNvSpPr>
            <a:spLocks noChangeArrowheads="1"/>
          </p:cNvSpPr>
          <p:nvPr/>
        </p:nvSpPr>
        <p:spPr bwMode="auto">
          <a:xfrm>
            <a:off x="6240464" y="4797426"/>
            <a:ext cx="288925" cy="288925"/>
          </a:xfrm>
          <a:prstGeom prst="ellipse">
            <a:avLst/>
          </a:prstGeom>
          <a:gradFill rotWithShape="1">
            <a:gsLst>
              <a:gs pos="0">
                <a:schemeClr val="accent1">
                  <a:gamma/>
                  <a:shade val="46275"/>
                  <a:invGamma/>
                </a:schemeClr>
              </a:gs>
              <a:gs pos="100000">
                <a:schemeClr val="accent1"/>
              </a:gs>
            </a:gsLst>
            <a:lin ang="2700000" scaled="1"/>
          </a:grad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60448" name="Oval 32">
            <a:extLst>
              <a:ext uri="{FF2B5EF4-FFF2-40B4-BE49-F238E27FC236}"/>
            </a:extLst>
          </p:cNvPr>
          <p:cNvSpPr>
            <a:spLocks noChangeArrowheads="1"/>
          </p:cNvSpPr>
          <p:nvPr/>
        </p:nvSpPr>
        <p:spPr bwMode="auto">
          <a:xfrm>
            <a:off x="5880101" y="4797426"/>
            <a:ext cx="288925" cy="288925"/>
          </a:xfrm>
          <a:prstGeom prst="ellipse">
            <a:avLst/>
          </a:prstGeom>
          <a:gradFill rotWithShape="1">
            <a:gsLst>
              <a:gs pos="0">
                <a:schemeClr val="accent1">
                  <a:gamma/>
                  <a:shade val="46275"/>
                  <a:invGamma/>
                </a:schemeClr>
              </a:gs>
              <a:gs pos="100000">
                <a:schemeClr val="accent1"/>
              </a:gs>
            </a:gsLst>
            <a:lin ang="2700000" scaled="1"/>
          </a:grad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60449" name="Oval 33">
            <a:extLst>
              <a:ext uri="{FF2B5EF4-FFF2-40B4-BE49-F238E27FC236}"/>
            </a:extLst>
          </p:cNvPr>
          <p:cNvSpPr>
            <a:spLocks noChangeArrowheads="1"/>
          </p:cNvSpPr>
          <p:nvPr/>
        </p:nvSpPr>
        <p:spPr bwMode="auto">
          <a:xfrm>
            <a:off x="5519739" y="4797426"/>
            <a:ext cx="288925" cy="288925"/>
          </a:xfrm>
          <a:prstGeom prst="ellipse">
            <a:avLst/>
          </a:prstGeom>
          <a:gradFill rotWithShape="1">
            <a:gsLst>
              <a:gs pos="0">
                <a:schemeClr val="accent1"/>
              </a:gs>
              <a:gs pos="100000">
                <a:schemeClr val="accent1">
                  <a:gamma/>
                  <a:shade val="46275"/>
                  <a:invGamma/>
                </a:schemeClr>
              </a:gs>
            </a:gsLst>
            <a:lin ang="18900000" scaled="1"/>
          </a:grad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60450" name="Oval 34">
            <a:extLst>
              <a:ext uri="{FF2B5EF4-FFF2-40B4-BE49-F238E27FC236}"/>
            </a:extLst>
          </p:cNvPr>
          <p:cNvSpPr>
            <a:spLocks noChangeArrowheads="1"/>
          </p:cNvSpPr>
          <p:nvPr/>
        </p:nvSpPr>
        <p:spPr bwMode="auto">
          <a:xfrm>
            <a:off x="6600826" y="4797426"/>
            <a:ext cx="288925" cy="288925"/>
          </a:xfrm>
          <a:prstGeom prst="ellipse">
            <a:avLst/>
          </a:prstGeom>
          <a:gradFill rotWithShape="1">
            <a:gsLst>
              <a:gs pos="0">
                <a:schemeClr val="accent1">
                  <a:gamma/>
                  <a:shade val="46275"/>
                  <a:invGamma/>
                </a:schemeClr>
              </a:gs>
              <a:gs pos="100000">
                <a:schemeClr val="accent1"/>
              </a:gs>
            </a:gsLst>
            <a:lin ang="2700000" scaled="1"/>
          </a:grad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60451" name="Oval 35">
            <a:extLst>
              <a:ext uri="{FF2B5EF4-FFF2-40B4-BE49-F238E27FC236}"/>
            </a:extLst>
          </p:cNvPr>
          <p:cNvSpPr>
            <a:spLocks noChangeArrowheads="1"/>
          </p:cNvSpPr>
          <p:nvPr/>
        </p:nvSpPr>
        <p:spPr bwMode="auto">
          <a:xfrm>
            <a:off x="6959601" y="4797426"/>
            <a:ext cx="288925" cy="288925"/>
          </a:xfrm>
          <a:prstGeom prst="ellipse">
            <a:avLst/>
          </a:prstGeom>
          <a:gradFill rotWithShape="1">
            <a:gsLst>
              <a:gs pos="0">
                <a:schemeClr val="accent1">
                  <a:gamma/>
                  <a:shade val="46275"/>
                  <a:invGamma/>
                </a:schemeClr>
              </a:gs>
              <a:gs pos="100000">
                <a:schemeClr val="accent1"/>
              </a:gs>
            </a:gsLst>
            <a:lin ang="2700000" scaled="1"/>
          </a:grad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60452" name="Oval 36">
            <a:extLst>
              <a:ext uri="{FF2B5EF4-FFF2-40B4-BE49-F238E27FC236}"/>
            </a:extLst>
          </p:cNvPr>
          <p:cNvSpPr>
            <a:spLocks noChangeArrowheads="1"/>
          </p:cNvSpPr>
          <p:nvPr/>
        </p:nvSpPr>
        <p:spPr bwMode="auto">
          <a:xfrm>
            <a:off x="5159376" y="4797426"/>
            <a:ext cx="288925" cy="288925"/>
          </a:xfrm>
          <a:prstGeom prst="ellipse">
            <a:avLst/>
          </a:prstGeom>
          <a:gradFill rotWithShape="1">
            <a:gsLst>
              <a:gs pos="0">
                <a:schemeClr val="accent1">
                  <a:gamma/>
                  <a:shade val="46275"/>
                  <a:invGamma/>
                </a:schemeClr>
              </a:gs>
              <a:gs pos="100000">
                <a:schemeClr val="accent1"/>
              </a:gs>
            </a:gsLst>
            <a:lin ang="2700000" scaled="1"/>
          </a:grad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60453" name="Oval 37">
            <a:extLst>
              <a:ext uri="{FF2B5EF4-FFF2-40B4-BE49-F238E27FC236}"/>
            </a:extLst>
          </p:cNvPr>
          <p:cNvSpPr>
            <a:spLocks noChangeArrowheads="1"/>
          </p:cNvSpPr>
          <p:nvPr/>
        </p:nvSpPr>
        <p:spPr bwMode="auto">
          <a:xfrm>
            <a:off x="8183564" y="4724401"/>
            <a:ext cx="288925" cy="288925"/>
          </a:xfrm>
          <a:prstGeom prst="ellipse">
            <a:avLst/>
          </a:prstGeom>
          <a:gradFill rotWithShape="1">
            <a:gsLst>
              <a:gs pos="0">
                <a:schemeClr val="accent1">
                  <a:gamma/>
                  <a:shade val="46275"/>
                  <a:invGamma/>
                </a:schemeClr>
              </a:gs>
              <a:gs pos="100000">
                <a:schemeClr val="accent1"/>
              </a:gs>
            </a:gsLst>
            <a:lin ang="2700000" scaled="1"/>
          </a:grad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60454" name="Oval 38">
            <a:extLst>
              <a:ext uri="{FF2B5EF4-FFF2-40B4-BE49-F238E27FC236}"/>
            </a:extLst>
          </p:cNvPr>
          <p:cNvSpPr>
            <a:spLocks noChangeArrowheads="1"/>
          </p:cNvSpPr>
          <p:nvPr/>
        </p:nvSpPr>
        <p:spPr bwMode="auto">
          <a:xfrm>
            <a:off x="8543926" y="4724401"/>
            <a:ext cx="288925" cy="288925"/>
          </a:xfrm>
          <a:prstGeom prst="ellipse">
            <a:avLst/>
          </a:prstGeom>
          <a:gradFill rotWithShape="1">
            <a:gsLst>
              <a:gs pos="0">
                <a:schemeClr val="accent1">
                  <a:gamma/>
                  <a:shade val="46275"/>
                  <a:invGamma/>
                </a:schemeClr>
              </a:gs>
              <a:gs pos="100000">
                <a:schemeClr val="accent1"/>
              </a:gs>
            </a:gsLst>
            <a:lin ang="2700000" scaled="1"/>
          </a:grad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60455" name="Oval 39">
            <a:extLst>
              <a:ext uri="{FF2B5EF4-FFF2-40B4-BE49-F238E27FC236}"/>
            </a:extLst>
          </p:cNvPr>
          <p:cNvSpPr>
            <a:spLocks noChangeArrowheads="1"/>
          </p:cNvSpPr>
          <p:nvPr/>
        </p:nvSpPr>
        <p:spPr bwMode="auto">
          <a:xfrm>
            <a:off x="8904289" y="4724401"/>
            <a:ext cx="288925" cy="288925"/>
          </a:xfrm>
          <a:prstGeom prst="ellipse">
            <a:avLst/>
          </a:prstGeom>
          <a:gradFill rotWithShape="1">
            <a:gsLst>
              <a:gs pos="0">
                <a:schemeClr val="accent1"/>
              </a:gs>
              <a:gs pos="100000">
                <a:schemeClr val="accent1">
                  <a:gamma/>
                  <a:shade val="46275"/>
                  <a:invGamma/>
                </a:schemeClr>
              </a:gs>
            </a:gsLst>
            <a:lin ang="18900000" scaled="1"/>
          </a:grad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60456" name="Oval 40"/>
          <p:cNvSpPr>
            <a:spLocks noChangeArrowheads="1"/>
          </p:cNvSpPr>
          <p:nvPr/>
        </p:nvSpPr>
        <p:spPr bwMode="auto">
          <a:xfrm>
            <a:off x="6024563" y="4868863"/>
            <a:ext cx="144462" cy="144462"/>
          </a:xfrm>
          <a:prstGeom prst="ellipse">
            <a:avLst/>
          </a:prstGeom>
          <a:gradFill rotWithShape="1">
            <a:gsLst>
              <a:gs pos="0">
                <a:srgbClr val="760000"/>
              </a:gs>
              <a:gs pos="100000">
                <a:srgbClr val="FF0000"/>
              </a:gs>
            </a:gsLst>
            <a:lin ang="5400000" scaled="1"/>
          </a:gra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60457" name="Oval 41"/>
          <p:cNvSpPr>
            <a:spLocks noChangeArrowheads="1"/>
          </p:cNvSpPr>
          <p:nvPr/>
        </p:nvSpPr>
        <p:spPr bwMode="auto">
          <a:xfrm>
            <a:off x="5664201" y="4868863"/>
            <a:ext cx="144463" cy="144462"/>
          </a:xfrm>
          <a:prstGeom prst="ellipse">
            <a:avLst/>
          </a:prstGeom>
          <a:gradFill rotWithShape="1">
            <a:gsLst>
              <a:gs pos="0">
                <a:srgbClr val="760000"/>
              </a:gs>
              <a:gs pos="100000">
                <a:srgbClr val="FF0000"/>
              </a:gs>
            </a:gsLst>
            <a:lin ang="5400000" scaled="1"/>
          </a:gra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60458" name="Oval 42"/>
          <p:cNvSpPr>
            <a:spLocks noChangeArrowheads="1"/>
          </p:cNvSpPr>
          <p:nvPr/>
        </p:nvSpPr>
        <p:spPr bwMode="auto">
          <a:xfrm>
            <a:off x="5303838" y="4868863"/>
            <a:ext cx="144462" cy="144462"/>
          </a:xfrm>
          <a:prstGeom prst="ellipse">
            <a:avLst/>
          </a:prstGeom>
          <a:gradFill rotWithShape="1">
            <a:gsLst>
              <a:gs pos="0">
                <a:srgbClr val="760000"/>
              </a:gs>
              <a:gs pos="100000">
                <a:srgbClr val="FF0000"/>
              </a:gs>
            </a:gsLst>
            <a:lin ang="5400000" scaled="1"/>
          </a:gra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60459" name="Oval 43"/>
          <p:cNvSpPr>
            <a:spLocks noChangeArrowheads="1"/>
          </p:cNvSpPr>
          <p:nvPr/>
        </p:nvSpPr>
        <p:spPr bwMode="auto">
          <a:xfrm>
            <a:off x="2351088" y="4868863"/>
            <a:ext cx="144462" cy="144462"/>
          </a:xfrm>
          <a:prstGeom prst="ellipse">
            <a:avLst/>
          </a:prstGeom>
          <a:gradFill rotWithShape="1">
            <a:gsLst>
              <a:gs pos="0">
                <a:srgbClr val="760000"/>
              </a:gs>
              <a:gs pos="100000">
                <a:srgbClr val="FF0000"/>
              </a:gs>
            </a:gsLst>
            <a:lin ang="5400000" scaled="1"/>
          </a:gra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60460" name="Oval 44"/>
          <p:cNvSpPr>
            <a:spLocks noChangeArrowheads="1"/>
          </p:cNvSpPr>
          <p:nvPr/>
        </p:nvSpPr>
        <p:spPr bwMode="auto">
          <a:xfrm>
            <a:off x="2640013" y="4868863"/>
            <a:ext cx="144462" cy="144462"/>
          </a:xfrm>
          <a:prstGeom prst="ellipse">
            <a:avLst/>
          </a:prstGeom>
          <a:gradFill rotWithShape="1">
            <a:gsLst>
              <a:gs pos="0">
                <a:srgbClr val="760000"/>
              </a:gs>
              <a:gs pos="100000">
                <a:srgbClr val="FF0000"/>
              </a:gs>
            </a:gsLst>
            <a:lin ang="5400000" scaled="1"/>
          </a:gra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60461" name="Oval 45"/>
          <p:cNvSpPr>
            <a:spLocks noChangeArrowheads="1"/>
          </p:cNvSpPr>
          <p:nvPr/>
        </p:nvSpPr>
        <p:spPr bwMode="auto">
          <a:xfrm>
            <a:off x="2927351" y="4868863"/>
            <a:ext cx="144463" cy="144462"/>
          </a:xfrm>
          <a:prstGeom prst="ellipse">
            <a:avLst/>
          </a:prstGeom>
          <a:gradFill rotWithShape="1">
            <a:gsLst>
              <a:gs pos="0">
                <a:srgbClr val="760000"/>
              </a:gs>
              <a:gs pos="100000">
                <a:srgbClr val="FF0000"/>
              </a:gs>
            </a:gsLst>
            <a:lin ang="5400000" scaled="1"/>
          </a:gra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60462" name="Oval 46"/>
          <p:cNvSpPr>
            <a:spLocks noChangeArrowheads="1"/>
          </p:cNvSpPr>
          <p:nvPr/>
        </p:nvSpPr>
        <p:spPr bwMode="auto">
          <a:xfrm>
            <a:off x="3503613" y="4868863"/>
            <a:ext cx="144462" cy="144462"/>
          </a:xfrm>
          <a:prstGeom prst="ellipse">
            <a:avLst/>
          </a:prstGeom>
          <a:gradFill rotWithShape="1">
            <a:gsLst>
              <a:gs pos="0">
                <a:srgbClr val="760000"/>
              </a:gs>
              <a:gs pos="100000">
                <a:srgbClr val="FF0000"/>
              </a:gs>
            </a:gsLst>
            <a:lin ang="5400000" scaled="1"/>
          </a:gra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60463" name="Oval 47"/>
          <p:cNvSpPr>
            <a:spLocks noChangeArrowheads="1"/>
          </p:cNvSpPr>
          <p:nvPr/>
        </p:nvSpPr>
        <p:spPr bwMode="auto">
          <a:xfrm>
            <a:off x="3216276" y="4868863"/>
            <a:ext cx="144463" cy="144462"/>
          </a:xfrm>
          <a:prstGeom prst="ellipse">
            <a:avLst/>
          </a:prstGeom>
          <a:gradFill rotWithShape="1">
            <a:gsLst>
              <a:gs pos="0">
                <a:srgbClr val="760000"/>
              </a:gs>
              <a:gs pos="100000">
                <a:srgbClr val="FF0000"/>
              </a:gs>
            </a:gsLst>
            <a:lin ang="5400000" scaled="1"/>
          </a:gra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60464" name="Text Box 48"/>
          <p:cNvSpPr txBox="1">
            <a:spLocks noChangeArrowheads="1"/>
          </p:cNvSpPr>
          <p:nvPr/>
        </p:nvSpPr>
        <p:spPr bwMode="auto">
          <a:xfrm>
            <a:off x="5375275" y="378936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800" b="1">
                <a:solidFill>
                  <a:srgbClr val="FFFF00"/>
                </a:solidFill>
              </a:rPr>
              <a:t>PEG</a:t>
            </a:r>
          </a:p>
        </p:txBody>
      </p:sp>
      <p:sp>
        <p:nvSpPr>
          <p:cNvPr id="60465" name="Text Box 49"/>
          <p:cNvSpPr txBox="1">
            <a:spLocks noChangeArrowheads="1"/>
          </p:cNvSpPr>
          <p:nvPr/>
        </p:nvSpPr>
        <p:spPr bwMode="auto">
          <a:xfrm>
            <a:off x="1774825" y="4292601"/>
            <a:ext cx="2635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1800" b="1">
                <a:solidFill>
                  <a:srgbClr val="FFFF00"/>
                </a:solidFill>
              </a:rPr>
              <a:t>Unfused Lymphocytes</a:t>
            </a:r>
          </a:p>
        </p:txBody>
      </p:sp>
      <p:sp>
        <p:nvSpPr>
          <p:cNvPr id="60466" name="Text Box 50"/>
          <p:cNvSpPr txBox="1">
            <a:spLocks noChangeArrowheads="1"/>
          </p:cNvSpPr>
          <p:nvPr/>
        </p:nvSpPr>
        <p:spPr bwMode="auto">
          <a:xfrm>
            <a:off x="5087938" y="4292601"/>
            <a:ext cx="184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800" b="1">
                <a:solidFill>
                  <a:srgbClr val="FFFF00"/>
                </a:solidFill>
              </a:rPr>
              <a:t>Heterokaryons </a:t>
            </a:r>
          </a:p>
        </p:txBody>
      </p:sp>
      <p:sp>
        <p:nvSpPr>
          <p:cNvPr id="60467" name="Text Box 51"/>
          <p:cNvSpPr txBox="1">
            <a:spLocks noChangeArrowheads="1"/>
          </p:cNvSpPr>
          <p:nvPr/>
        </p:nvSpPr>
        <p:spPr bwMode="auto">
          <a:xfrm>
            <a:off x="7824788" y="4292601"/>
            <a:ext cx="2393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800" b="1">
                <a:solidFill>
                  <a:srgbClr val="FFFF00"/>
                </a:solidFill>
              </a:rPr>
              <a:t>Unfused SP2/0 Cells</a:t>
            </a:r>
          </a:p>
        </p:txBody>
      </p:sp>
      <p:sp>
        <p:nvSpPr>
          <p:cNvPr id="60468" name="Oval 52"/>
          <p:cNvSpPr>
            <a:spLocks noChangeArrowheads="1"/>
          </p:cNvSpPr>
          <p:nvPr/>
        </p:nvSpPr>
        <p:spPr bwMode="auto">
          <a:xfrm>
            <a:off x="4943476" y="4868863"/>
            <a:ext cx="144463" cy="144462"/>
          </a:xfrm>
          <a:prstGeom prst="ellipse">
            <a:avLst/>
          </a:prstGeom>
          <a:gradFill rotWithShape="1">
            <a:gsLst>
              <a:gs pos="0">
                <a:srgbClr val="760000"/>
              </a:gs>
              <a:gs pos="100000">
                <a:srgbClr val="FF0000"/>
              </a:gs>
            </a:gsLst>
            <a:lin ang="5400000" scaled="1"/>
          </a:gra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60469" name="Oval 53"/>
          <p:cNvSpPr>
            <a:spLocks noChangeArrowheads="1"/>
          </p:cNvSpPr>
          <p:nvPr/>
        </p:nvSpPr>
        <p:spPr bwMode="auto">
          <a:xfrm>
            <a:off x="7104063" y="4868863"/>
            <a:ext cx="144462" cy="144462"/>
          </a:xfrm>
          <a:prstGeom prst="ellipse">
            <a:avLst/>
          </a:prstGeom>
          <a:gradFill rotWithShape="1">
            <a:gsLst>
              <a:gs pos="0">
                <a:srgbClr val="760000"/>
              </a:gs>
              <a:gs pos="100000">
                <a:srgbClr val="FF0000"/>
              </a:gs>
            </a:gsLst>
            <a:lin ang="5400000" scaled="1"/>
          </a:gra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60470" name="Oval 54"/>
          <p:cNvSpPr>
            <a:spLocks noChangeArrowheads="1"/>
          </p:cNvSpPr>
          <p:nvPr/>
        </p:nvSpPr>
        <p:spPr bwMode="auto">
          <a:xfrm>
            <a:off x="6383338" y="4868863"/>
            <a:ext cx="144462" cy="144462"/>
          </a:xfrm>
          <a:prstGeom prst="ellipse">
            <a:avLst/>
          </a:prstGeom>
          <a:gradFill rotWithShape="1">
            <a:gsLst>
              <a:gs pos="0">
                <a:srgbClr val="760000"/>
              </a:gs>
              <a:gs pos="100000">
                <a:srgbClr val="FF0000"/>
              </a:gs>
            </a:gsLst>
            <a:lin ang="5400000" scaled="1"/>
          </a:gra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60471" name="Oval 55"/>
          <p:cNvSpPr>
            <a:spLocks noChangeArrowheads="1"/>
          </p:cNvSpPr>
          <p:nvPr/>
        </p:nvSpPr>
        <p:spPr bwMode="auto">
          <a:xfrm>
            <a:off x="6743701" y="4868863"/>
            <a:ext cx="144463" cy="144462"/>
          </a:xfrm>
          <a:prstGeom prst="ellipse">
            <a:avLst/>
          </a:prstGeom>
          <a:gradFill rotWithShape="1">
            <a:gsLst>
              <a:gs pos="0">
                <a:srgbClr val="760000"/>
              </a:gs>
              <a:gs pos="100000">
                <a:srgbClr val="FF0000"/>
              </a:gs>
            </a:gsLst>
            <a:lin ang="5400000" scaled="1"/>
          </a:gra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60472" name="Oval 56"/>
          <p:cNvSpPr>
            <a:spLocks noChangeArrowheads="1"/>
          </p:cNvSpPr>
          <p:nvPr/>
        </p:nvSpPr>
        <p:spPr bwMode="auto">
          <a:xfrm>
            <a:off x="5591175" y="6354764"/>
            <a:ext cx="503238" cy="503237"/>
          </a:xfrm>
          <a:prstGeom prst="ellipse">
            <a:avLst/>
          </a:prstGeom>
          <a:gradFill rotWithShape="1">
            <a:gsLst>
              <a:gs pos="0">
                <a:srgbClr val="CC99FF"/>
              </a:gs>
              <a:gs pos="100000">
                <a:srgbClr val="5E4776"/>
              </a:gs>
            </a:gsLst>
            <a:path path="rect">
              <a:fillToRect l="100000" t="100000"/>
            </a:path>
          </a:gra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60473" name="Text Box 57"/>
          <p:cNvSpPr txBox="1">
            <a:spLocks noChangeArrowheads="1"/>
          </p:cNvSpPr>
          <p:nvPr/>
        </p:nvSpPr>
        <p:spPr bwMode="auto">
          <a:xfrm>
            <a:off x="2855913" y="5373689"/>
            <a:ext cx="6119812" cy="376237"/>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1800" b="1">
                <a:solidFill>
                  <a:srgbClr val="FFFF00"/>
                </a:solidFill>
              </a:rPr>
              <a:t>HAT medium</a:t>
            </a:r>
          </a:p>
        </p:txBody>
      </p:sp>
      <p:sp>
        <p:nvSpPr>
          <p:cNvPr id="60474" name="Line 58"/>
          <p:cNvSpPr>
            <a:spLocks noChangeShapeType="1"/>
          </p:cNvSpPr>
          <p:nvPr/>
        </p:nvSpPr>
        <p:spPr bwMode="auto">
          <a:xfrm>
            <a:off x="3000375" y="5734050"/>
            <a:ext cx="0" cy="287338"/>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60475" name="Line 59"/>
          <p:cNvSpPr>
            <a:spLocks noChangeShapeType="1"/>
          </p:cNvSpPr>
          <p:nvPr/>
        </p:nvSpPr>
        <p:spPr bwMode="auto">
          <a:xfrm>
            <a:off x="8832850" y="5734050"/>
            <a:ext cx="0" cy="287338"/>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60476" name="Oval 60"/>
          <p:cNvSpPr>
            <a:spLocks noChangeArrowheads="1"/>
          </p:cNvSpPr>
          <p:nvPr/>
        </p:nvSpPr>
        <p:spPr bwMode="auto">
          <a:xfrm>
            <a:off x="6816725" y="6354764"/>
            <a:ext cx="503238" cy="503237"/>
          </a:xfrm>
          <a:prstGeom prst="ellipse">
            <a:avLst/>
          </a:prstGeom>
          <a:gradFill rotWithShape="1">
            <a:gsLst>
              <a:gs pos="0">
                <a:srgbClr val="CC99FF"/>
              </a:gs>
              <a:gs pos="100000">
                <a:srgbClr val="5E4776"/>
              </a:gs>
            </a:gsLst>
            <a:path path="rect">
              <a:fillToRect r="100000" b="100000"/>
            </a:path>
          </a:gra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60477" name="Oval 61"/>
          <p:cNvSpPr>
            <a:spLocks noChangeArrowheads="1"/>
          </p:cNvSpPr>
          <p:nvPr/>
        </p:nvSpPr>
        <p:spPr bwMode="auto">
          <a:xfrm>
            <a:off x="4872039" y="6354764"/>
            <a:ext cx="503237" cy="503237"/>
          </a:xfrm>
          <a:prstGeom prst="ellipse">
            <a:avLst/>
          </a:prstGeom>
          <a:gradFill rotWithShape="1">
            <a:gsLst>
              <a:gs pos="0">
                <a:srgbClr val="CC99FF"/>
              </a:gs>
              <a:gs pos="100000">
                <a:srgbClr val="5E4776"/>
              </a:gs>
            </a:gsLst>
            <a:path path="rect">
              <a:fillToRect t="100000" r="100000"/>
            </a:path>
          </a:gra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60478" name="Oval 62"/>
          <p:cNvSpPr>
            <a:spLocks noChangeArrowheads="1"/>
          </p:cNvSpPr>
          <p:nvPr/>
        </p:nvSpPr>
        <p:spPr bwMode="auto">
          <a:xfrm>
            <a:off x="6167439" y="6354764"/>
            <a:ext cx="503237" cy="503237"/>
          </a:xfrm>
          <a:prstGeom prst="ellipse">
            <a:avLst/>
          </a:prstGeom>
          <a:gradFill rotWithShape="1">
            <a:gsLst>
              <a:gs pos="0">
                <a:srgbClr val="CC99FF"/>
              </a:gs>
              <a:gs pos="100000">
                <a:srgbClr val="5E4776"/>
              </a:gs>
            </a:gsLst>
            <a:path path="rect">
              <a:fillToRect l="100000" t="100000"/>
            </a:path>
          </a:gra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60479" name="Line 63"/>
          <p:cNvSpPr>
            <a:spLocks noChangeShapeType="1"/>
          </p:cNvSpPr>
          <p:nvPr/>
        </p:nvSpPr>
        <p:spPr bwMode="auto">
          <a:xfrm>
            <a:off x="5951538" y="5805489"/>
            <a:ext cx="0" cy="287337"/>
          </a:xfrm>
          <a:prstGeom prst="line">
            <a:avLst/>
          </a:prstGeom>
          <a:noFill/>
          <a:ln w="158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60480" name="Text Box 64"/>
          <p:cNvSpPr txBox="1">
            <a:spLocks noChangeArrowheads="1"/>
          </p:cNvSpPr>
          <p:nvPr/>
        </p:nvSpPr>
        <p:spPr bwMode="auto">
          <a:xfrm>
            <a:off x="5303838" y="6021388"/>
            <a:ext cx="1504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800" b="1">
                <a:solidFill>
                  <a:srgbClr val="FFFF00"/>
                </a:solidFill>
              </a:rPr>
              <a:t>Hybridomas</a:t>
            </a:r>
          </a:p>
        </p:txBody>
      </p:sp>
      <p:sp>
        <p:nvSpPr>
          <p:cNvPr id="60481" name="Text Box 65"/>
          <p:cNvSpPr txBox="1">
            <a:spLocks noChangeArrowheads="1"/>
          </p:cNvSpPr>
          <p:nvPr/>
        </p:nvSpPr>
        <p:spPr bwMode="auto">
          <a:xfrm>
            <a:off x="2127251" y="6088063"/>
            <a:ext cx="24241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800" b="1">
                <a:solidFill>
                  <a:srgbClr val="FFFF00"/>
                </a:solidFill>
              </a:rPr>
              <a:t>Die in Culture</a:t>
            </a:r>
          </a:p>
          <a:p>
            <a:pPr fontAlgn="base">
              <a:spcBef>
                <a:spcPct val="0"/>
              </a:spcBef>
              <a:spcAft>
                <a:spcPct val="0"/>
              </a:spcAft>
              <a:buFontTx/>
              <a:buNone/>
            </a:pPr>
            <a:endParaRPr lang="en-US" altLang="en-US" sz="1800" b="1">
              <a:solidFill>
                <a:srgbClr val="FFFF00"/>
              </a:solidFill>
            </a:endParaRPr>
          </a:p>
        </p:txBody>
      </p:sp>
      <p:sp>
        <p:nvSpPr>
          <p:cNvPr id="60483" name="Line 67"/>
          <p:cNvSpPr>
            <a:spLocks noChangeShapeType="1"/>
          </p:cNvSpPr>
          <p:nvPr/>
        </p:nvSpPr>
        <p:spPr bwMode="auto">
          <a:xfrm flipH="1">
            <a:off x="5951538" y="5157788"/>
            <a:ext cx="0" cy="2159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60484" name="Line 68"/>
          <p:cNvSpPr>
            <a:spLocks noChangeShapeType="1"/>
          </p:cNvSpPr>
          <p:nvPr/>
        </p:nvSpPr>
        <p:spPr bwMode="auto">
          <a:xfrm flipH="1">
            <a:off x="3000375" y="5157788"/>
            <a:ext cx="0" cy="2159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60485" name="Line 69"/>
          <p:cNvSpPr>
            <a:spLocks noChangeShapeType="1"/>
          </p:cNvSpPr>
          <p:nvPr/>
        </p:nvSpPr>
        <p:spPr bwMode="auto">
          <a:xfrm flipH="1">
            <a:off x="8832850" y="5157788"/>
            <a:ext cx="0" cy="2159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214085" name="Slide Number Placeholder 1"/>
          <p:cNvSpPr>
            <a:spLocks noGrp="1"/>
          </p:cNvSpPr>
          <p:nvPr>
            <p:ph type="sldNum" sz="quarter" idx="12"/>
          </p:nvPr>
        </p:nvSpPr>
        <p:spPr>
          <a:xfrm>
            <a:off x="7981950" y="6127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b="1">
                <a:solidFill>
                  <a:srgbClr val="FFFF00"/>
                </a:solidFill>
              </a:rPr>
              <a:t>Die in HAT medium</a:t>
            </a:r>
          </a:p>
          <a:p>
            <a:pPr>
              <a:spcBef>
                <a:spcPct val="0"/>
              </a:spcBef>
              <a:buFontTx/>
              <a:buNone/>
            </a:pPr>
            <a:fld id="{8D5A4A4E-DEF1-4F8F-AB6C-FA37D711BAF9}" type="slidenum">
              <a:rPr lang="en-US" altLang="en-US" sz="1400">
                <a:solidFill>
                  <a:srgbClr val="000000"/>
                </a:solidFill>
              </a:rPr>
              <a:pPr>
                <a:spcBef>
                  <a:spcPct val="0"/>
                </a:spcBef>
                <a:buFontTx/>
                <a:buNone/>
              </a:pPr>
              <a:t>30</a:t>
            </a:fld>
            <a:endParaRPr lang="en-US" altLang="en-US" sz="1400">
              <a:solidFill>
                <a:srgbClr val="000000"/>
              </a:solidFill>
            </a:endParaRPr>
          </a:p>
        </p:txBody>
      </p:sp>
    </p:spTree>
    <p:extLst>
      <p:ext uri="{BB962C8B-B14F-4D97-AF65-F5344CB8AC3E}">
        <p14:creationId xmlns:p14="http://schemas.microsoft.com/office/powerpoint/2010/main" val="620055178"/>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dissolve">
                                      <p:cBhvr>
                                        <p:cTn id="7" dur="500"/>
                                        <p:tgtEl>
                                          <p:spTgt spid="604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60436"/>
                                        </p:tgtEl>
                                        <p:attrNameLst>
                                          <p:attrName>style.visibility</p:attrName>
                                        </p:attrNameLst>
                                      </p:cBhvr>
                                      <p:to>
                                        <p:strVal val="visible"/>
                                      </p:to>
                                    </p:set>
                                    <p:anim calcmode="lin" valueType="num">
                                      <p:cBhvr additive="base">
                                        <p:cTn id="12" dur="500" fill="hold"/>
                                        <p:tgtEl>
                                          <p:spTgt spid="60436"/>
                                        </p:tgtEl>
                                        <p:attrNameLst>
                                          <p:attrName>ppt_x</p:attrName>
                                        </p:attrNameLst>
                                      </p:cBhvr>
                                      <p:tavLst>
                                        <p:tav tm="0">
                                          <p:val>
                                            <p:strVal val="#ppt_x"/>
                                          </p:val>
                                        </p:tav>
                                        <p:tav tm="100000">
                                          <p:val>
                                            <p:strVal val="#ppt_x"/>
                                          </p:val>
                                        </p:tav>
                                      </p:tavLst>
                                    </p:anim>
                                    <p:anim calcmode="lin" valueType="num">
                                      <p:cBhvr additive="base">
                                        <p:cTn id="13" dur="500" fill="hold"/>
                                        <p:tgtEl>
                                          <p:spTgt spid="60436"/>
                                        </p:tgtEl>
                                        <p:attrNameLst>
                                          <p:attrName>ppt_y</p:attrName>
                                        </p:attrNameLst>
                                      </p:cBhvr>
                                      <p:tavLst>
                                        <p:tav tm="0">
                                          <p:val>
                                            <p:strVal val="0-#ppt_h/2"/>
                                          </p:val>
                                        </p:tav>
                                        <p:tav tm="100000">
                                          <p:val>
                                            <p:strVal val="#ppt_y"/>
                                          </p:val>
                                        </p:tav>
                                      </p:tavLst>
                                    </p:anim>
                                  </p:childTnLst>
                                </p:cTn>
                              </p:par>
                              <p:par>
                                <p:cTn id="14" presetID="9" presetClass="entr" presetSubtype="0" fill="hold" grpId="0" nodeType="withEffect">
                                  <p:stCondLst>
                                    <p:cond delay="0"/>
                                  </p:stCondLst>
                                  <p:childTnLst>
                                    <p:set>
                                      <p:cBhvr>
                                        <p:cTn id="15" dur="1" fill="hold">
                                          <p:stCondLst>
                                            <p:cond delay="0"/>
                                          </p:stCondLst>
                                        </p:cTn>
                                        <p:tgtEl>
                                          <p:spTgt spid="60435"/>
                                        </p:tgtEl>
                                        <p:attrNameLst>
                                          <p:attrName>style.visibility</p:attrName>
                                        </p:attrNameLst>
                                      </p:cBhvr>
                                      <p:to>
                                        <p:strVal val="visible"/>
                                      </p:to>
                                    </p:set>
                                    <p:animEffect transition="in" filter="dissolve">
                                      <p:cBhvr>
                                        <p:cTn id="16" dur="500"/>
                                        <p:tgtEl>
                                          <p:spTgt spid="60435"/>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60419"/>
                                        </p:tgtEl>
                                        <p:attrNameLst>
                                          <p:attrName>style.visibility</p:attrName>
                                        </p:attrNameLst>
                                      </p:cBhvr>
                                      <p:to>
                                        <p:strVal val="visible"/>
                                      </p:to>
                                    </p:set>
                                    <p:anim calcmode="lin" valueType="num">
                                      <p:cBhvr>
                                        <p:cTn id="19" dur="500" fill="hold"/>
                                        <p:tgtEl>
                                          <p:spTgt spid="60419"/>
                                        </p:tgtEl>
                                        <p:attrNameLst>
                                          <p:attrName>ppt_w</p:attrName>
                                        </p:attrNameLst>
                                      </p:cBhvr>
                                      <p:tavLst>
                                        <p:tav tm="0">
                                          <p:val>
                                            <p:strVal val="#ppt_w*0.70"/>
                                          </p:val>
                                        </p:tav>
                                        <p:tav tm="100000">
                                          <p:val>
                                            <p:strVal val="#ppt_w"/>
                                          </p:val>
                                        </p:tav>
                                      </p:tavLst>
                                    </p:anim>
                                    <p:anim calcmode="lin" valueType="num">
                                      <p:cBhvr>
                                        <p:cTn id="20" dur="500" fill="hold"/>
                                        <p:tgtEl>
                                          <p:spTgt spid="60419"/>
                                        </p:tgtEl>
                                        <p:attrNameLst>
                                          <p:attrName>ppt_h</p:attrName>
                                        </p:attrNameLst>
                                      </p:cBhvr>
                                      <p:tavLst>
                                        <p:tav tm="0">
                                          <p:val>
                                            <p:strVal val="#ppt_h"/>
                                          </p:val>
                                        </p:tav>
                                        <p:tav tm="100000">
                                          <p:val>
                                            <p:strVal val="#ppt_h"/>
                                          </p:val>
                                        </p:tav>
                                      </p:tavLst>
                                    </p:anim>
                                    <p:animEffect transition="in" filter="fade">
                                      <p:cBhvr>
                                        <p:cTn id="21" dur="500"/>
                                        <p:tgtEl>
                                          <p:spTgt spid="6041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60438"/>
                                        </p:tgtEl>
                                        <p:attrNameLst>
                                          <p:attrName>style.visibility</p:attrName>
                                        </p:attrNameLst>
                                      </p:cBhvr>
                                      <p:to>
                                        <p:strVal val="visible"/>
                                      </p:to>
                                    </p:set>
                                    <p:anim calcmode="lin" valueType="num">
                                      <p:cBhvr additive="base">
                                        <p:cTn id="26" dur="500" fill="hold"/>
                                        <p:tgtEl>
                                          <p:spTgt spid="60438"/>
                                        </p:tgtEl>
                                        <p:attrNameLst>
                                          <p:attrName>ppt_x</p:attrName>
                                        </p:attrNameLst>
                                      </p:cBhvr>
                                      <p:tavLst>
                                        <p:tav tm="0">
                                          <p:val>
                                            <p:strVal val="#ppt_x"/>
                                          </p:val>
                                        </p:tav>
                                        <p:tav tm="100000">
                                          <p:val>
                                            <p:strVal val="#ppt_x"/>
                                          </p:val>
                                        </p:tav>
                                      </p:tavLst>
                                    </p:anim>
                                    <p:anim calcmode="lin" valueType="num">
                                      <p:cBhvr additive="base">
                                        <p:cTn id="27" dur="500" fill="hold"/>
                                        <p:tgtEl>
                                          <p:spTgt spid="60438"/>
                                        </p:tgtEl>
                                        <p:attrNameLst>
                                          <p:attrName>ppt_y</p:attrName>
                                        </p:attrNameLst>
                                      </p:cBhvr>
                                      <p:tavLst>
                                        <p:tav tm="0">
                                          <p:val>
                                            <p:strVal val="0-#ppt_h/2"/>
                                          </p:val>
                                        </p:tav>
                                        <p:tav tm="100000">
                                          <p:val>
                                            <p:strVal val="#ppt_y"/>
                                          </p:val>
                                        </p:tav>
                                      </p:tavLst>
                                    </p:anim>
                                  </p:childTnLst>
                                </p:cTn>
                              </p:par>
                            </p:childTnLst>
                          </p:cTn>
                        </p:par>
                        <p:par>
                          <p:cTn id="28" fill="hold" nodeType="afterGroup">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60437"/>
                                        </p:tgtEl>
                                        <p:attrNameLst>
                                          <p:attrName>style.visibility</p:attrName>
                                        </p:attrNameLst>
                                      </p:cBhvr>
                                      <p:to>
                                        <p:strVal val="visible"/>
                                      </p:to>
                                    </p:set>
                                    <p:animEffect transition="in" filter="dissolve">
                                      <p:cBhvr>
                                        <p:cTn id="31" dur="500"/>
                                        <p:tgtEl>
                                          <p:spTgt spid="60437"/>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0428"/>
                                        </p:tgtEl>
                                        <p:attrNameLst>
                                          <p:attrName>style.visibility</p:attrName>
                                        </p:attrNameLst>
                                      </p:cBhvr>
                                      <p:to>
                                        <p:strVal val="visible"/>
                                      </p:to>
                                    </p:set>
                                    <p:animEffect transition="in" filter="dissolve">
                                      <p:cBhvr>
                                        <p:cTn id="34" dur="500"/>
                                        <p:tgtEl>
                                          <p:spTgt spid="60428"/>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60427"/>
                                        </p:tgtEl>
                                        <p:attrNameLst>
                                          <p:attrName>style.visibility</p:attrName>
                                        </p:attrNameLst>
                                      </p:cBhvr>
                                      <p:to>
                                        <p:strVal val="visible"/>
                                      </p:to>
                                    </p:set>
                                    <p:animEffect transition="in" filter="dissolve">
                                      <p:cBhvr>
                                        <p:cTn id="37" dur="500"/>
                                        <p:tgtEl>
                                          <p:spTgt spid="60427"/>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60426"/>
                                        </p:tgtEl>
                                        <p:attrNameLst>
                                          <p:attrName>style.visibility</p:attrName>
                                        </p:attrNameLst>
                                      </p:cBhvr>
                                      <p:to>
                                        <p:strVal val="visible"/>
                                      </p:to>
                                    </p:set>
                                    <p:animEffect transition="in" filter="dissolve">
                                      <p:cBhvr>
                                        <p:cTn id="40" dur="500"/>
                                        <p:tgtEl>
                                          <p:spTgt spid="60426"/>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60425"/>
                                        </p:tgtEl>
                                        <p:attrNameLst>
                                          <p:attrName>style.visibility</p:attrName>
                                        </p:attrNameLst>
                                      </p:cBhvr>
                                      <p:to>
                                        <p:strVal val="visible"/>
                                      </p:to>
                                    </p:set>
                                    <p:animEffect transition="in" filter="dissolve">
                                      <p:cBhvr>
                                        <p:cTn id="43" dur="500"/>
                                        <p:tgtEl>
                                          <p:spTgt spid="6042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60424"/>
                                        </p:tgtEl>
                                        <p:attrNameLst>
                                          <p:attrName>style.visibility</p:attrName>
                                        </p:attrNameLst>
                                      </p:cBhvr>
                                      <p:to>
                                        <p:strVal val="visible"/>
                                      </p:to>
                                    </p:set>
                                    <p:animEffect transition="in" filter="dissolve">
                                      <p:cBhvr>
                                        <p:cTn id="46" dur="500"/>
                                        <p:tgtEl>
                                          <p:spTgt spid="60424"/>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0423"/>
                                        </p:tgtEl>
                                        <p:attrNameLst>
                                          <p:attrName>style.visibility</p:attrName>
                                        </p:attrNameLst>
                                      </p:cBhvr>
                                      <p:to>
                                        <p:strVal val="visible"/>
                                      </p:to>
                                    </p:set>
                                    <p:animEffect transition="in" filter="dissolve">
                                      <p:cBhvr>
                                        <p:cTn id="49" dur="500"/>
                                        <p:tgtEl>
                                          <p:spTgt spid="60423"/>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60422"/>
                                        </p:tgtEl>
                                        <p:attrNameLst>
                                          <p:attrName>style.visibility</p:attrName>
                                        </p:attrNameLst>
                                      </p:cBhvr>
                                      <p:to>
                                        <p:strVal val="visible"/>
                                      </p:to>
                                    </p:set>
                                    <p:animEffect transition="in" filter="dissolve">
                                      <p:cBhvr>
                                        <p:cTn id="52" dur="500"/>
                                        <p:tgtEl>
                                          <p:spTgt spid="60422"/>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60421"/>
                                        </p:tgtEl>
                                        <p:attrNameLst>
                                          <p:attrName>style.visibility</p:attrName>
                                        </p:attrNameLst>
                                      </p:cBhvr>
                                      <p:to>
                                        <p:strVal val="visible"/>
                                      </p:to>
                                    </p:set>
                                    <p:animEffect transition="in" filter="dissolve">
                                      <p:cBhvr>
                                        <p:cTn id="55" dur="500"/>
                                        <p:tgtEl>
                                          <p:spTgt spid="60421"/>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60420"/>
                                        </p:tgtEl>
                                        <p:attrNameLst>
                                          <p:attrName>style.visibility</p:attrName>
                                        </p:attrNameLst>
                                      </p:cBhvr>
                                      <p:to>
                                        <p:strVal val="visible"/>
                                      </p:to>
                                    </p:set>
                                    <p:animEffect transition="in" filter="dissolve">
                                      <p:cBhvr>
                                        <p:cTn id="58" dur="500"/>
                                        <p:tgtEl>
                                          <p:spTgt spid="60420"/>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0" presetClass="entr" presetSubtype="0" fill="hold" grpId="0" nodeType="clickEffect">
                                  <p:stCondLst>
                                    <p:cond delay="0"/>
                                  </p:stCondLst>
                                  <p:childTnLst>
                                    <p:set>
                                      <p:cBhvr>
                                        <p:cTn id="62" dur="1" fill="hold">
                                          <p:stCondLst>
                                            <p:cond delay="0"/>
                                          </p:stCondLst>
                                        </p:cTn>
                                        <p:tgtEl>
                                          <p:spTgt spid="60441"/>
                                        </p:tgtEl>
                                        <p:attrNameLst>
                                          <p:attrName>style.visibility</p:attrName>
                                        </p:attrNameLst>
                                      </p:cBhvr>
                                      <p:to>
                                        <p:strVal val="visible"/>
                                      </p:to>
                                    </p:set>
                                    <p:animEffect transition="in" filter="wedge">
                                      <p:cBhvr>
                                        <p:cTn id="63" dur="500"/>
                                        <p:tgtEl>
                                          <p:spTgt spid="60441"/>
                                        </p:tgtEl>
                                      </p:cBhvr>
                                    </p:animEffect>
                                  </p:childTnLst>
                                </p:cTn>
                              </p:par>
                            </p:childTnLst>
                          </p:cTn>
                        </p:par>
                        <p:par>
                          <p:cTn id="64" fill="hold" nodeType="afterGroup">
                            <p:stCondLst>
                              <p:cond delay="500"/>
                            </p:stCondLst>
                            <p:childTnLst>
                              <p:par>
                                <p:cTn id="65" presetID="20" presetClass="entr" presetSubtype="0" fill="hold" grpId="0" nodeType="afterEffect">
                                  <p:stCondLst>
                                    <p:cond delay="0"/>
                                  </p:stCondLst>
                                  <p:childTnLst>
                                    <p:set>
                                      <p:cBhvr>
                                        <p:cTn id="66" dur="1" fill="hold">
                                          <p:stCondLst>
                                            <p:cond delay="0"/>
                                          </p:stCondLst>
                                        </p:cTn>
                                        <p:tgtEl>
                                          <p:spTgt spid="60439"/>
                                        </p:tgtEl>
                                        <p:attrNameLst>
                                          <p:attrName>style.visibility</p:attrName>
                                        </p:attrNameLst>
                                      </p:cBhvr>
                                      <p:to>
                                        <p:strVal val="visible"/>
                                      </p:to>
                                    </p:set>
                                    <p:animEffect transition="in" filter="wedge">
                                      <p:cBhvr>
                                        <p:cTn id="67" dur="500"/>
                                        <p:tgtEl>
                                          <p:spTgt spid="60439"/>
                                        </p:tgtEl>
                                      </p:cBhvr>
                                    </p:animEffect>
                                  </p:childTnLst>
                                </p:cTn>
                              </p:par>
                              <p:par>
                                <p:cTn id="68" presetID="21" presetClass="entr" presetSubtype="4" fill="hold" grpId="0" nodeType="withEffect">
                                  <p:stCondLst>
                                    <p:cond delay="0"/>
                                  </p:stCondLst>
                                  <p:childTnLst>
                                    <p:set>
                                      <p:cBhvr>
                                        <p:cTn id="69" dur="1" fill="hold">
                                          <p:stCondLst>
                                            <p:cond delay="0"/>
                                          </p:stCondLst>
                                        </p:cTn>
                                        <p:tgtEl>
                                          <p:spTgt spid="60443"/>
                                        </p:tgtEl>
                                        <p:attrNameLst>
                                          <p:attrName>style.visibility</p:attrName>
                                        </p:attrNameLst>
                                      </p:cBhvr>
                                      <p:to>
                                        <p:strVal val="visible"/>
                                      </p:to>
                                    </p:set>
                                    <p:animEffect transition="in" filter="wheel(4)">
                                      <p:cBhvr>
                                        <p:cTn id="70" dur="500"/>
                                        <p:tgtEl>
                                          <p:spTgt spid="60443"/>
                                        </p:tgtEl>
                                      </p:cBhvr>
                                    </p:animEffect>
                                  </p:childTnLst>
                                </p:cTn>
                              </p:par>
                              <p:par>
                                <p:cTn id="71" presetID="21" presetClass="entr" presetSubtype="4" fill="hold" grpId="0" nodeType="withEffect">
                                  <p:stCondLst>
                                    <p:cond delay="0"/>
                                  </p:stCondLst>
                                  <p:childTnLst>
                                    <p:set>
                                      <p:cBhvr>
                                        <p:cTn id="72" dur="1" fill="hold">
                                          <p:stCondLst>
                                            <p:cond delay="0"/>
                                          </p:stCondLst>
                                        </p:cTn>
                                        <p:tgtEl>
                                          <p:spTgt spid="60429"/>
                                        </p:tgtEl>
                                        <p:attrNameLst>
                                          <p:attrName>style.visibility</p:attrName>
                                        </p:attrNameLst>
                                      </p:cBhvr>
                                      <p:to>
                                        <p:strVal val="visible"/>
                                      </p:to>
                                    </p:set>
                                    <p:animEffect transition="in" filter="wheel(4)">
                                      <p:cBhvr>
                                        <p:cTn id="73" dur="500"/>
                                        <p:tgtEl>
                                          <p:spTgt spid="60429"/>
                                        </p:tgtEl>
                                      </p:cBhvr>
                                    </p:animEffect>
                                  </p:childTnLst>
                                </p:cTn>
                              </p:par>
                              <p:par>
                                <p:cTn id="74" presetID="21" presetClass="entr" presetSubtype="4" fill="hold" grpId="0" nodeType="withEffect">
                                  <p:stCondLst>
                                    <p:cond delay="0"/>
                                  </p:stCondLst>
                                  <p:childTnLst>
                                    <p:set>
                                      <p:cBhvr>
                                        <p:cTn id="75" dur="1" fill="hold">
                                          <p:stCondLst>
                                            <p:cond delay="0"/>
                                          </p:stCondLst>
                                        </p:cTn>
                                        <p:tgtEl>
                                          <p:spTgt spid="60434"/>
                                        </p:tgtEl>
                                        <p:attrNameLst>
                                          <p:attrName>style.visibility</p:attrName>
                                        </p:attrNameLst>
                                      </p:cBhvr>
                                      <p:to>
                                        <p:strVal val="visible"/>
                                      </p:to>
                                    </p:set>
                                    <p:animEffect transition="in" filter="wheel(4)">
                                      <p:cBhvr>
                                        <p:cTn id="76" dur="500"/>
                                        <p:tgtEl>
                                          <p:spTgt spid="60434"/>
                                        </p:tgtEl>
                                      </p:cBhvr>
                                    </p:animEffect>
                                  </p:childTnLst>
                                </p:cTn>
                              </p:par>
                              <p:par>
                                <p:cTn id="77" presetID="21" presetClass="entr" presetSubtype="4" fill="hold" grpId="0" nodeType="withEffect">
                                  <p:stCondLst>
                                    <p:cond delay="0"/>
                                  </p:stCondLst>
                                  <p:childTnLst>
                                    <p:set>
                                      <p:cBhvr>
                                        <p:cTn id="78" dur="1" fill="hold">
                                          <p:stCondLst>
                                            <p:cond delay="0"/>
                                          </p:stCondLst>
                                        </p:cTn>
                                        <p:tgtEl>
                                          <p:spTgt spid="60433"/>
                                        </p:tgtEl>
                                        <p:attrNameLst>
                                          <p:attrName>style.visibility</p:attrName>
                                        </p:attrNameLst>
                                      </p:cBhvr>
                                      <p:to>
                                        <p:strVal val="visible"/>
                                      </p:to>
                                    </p:set>
                                    <p:animEffect transition="in" filter="wheel(4)">
                                      <p:cBhvr>
                                        <p:cTn id="79" dur="500"/>
                                        <p:tgtEl>
                                          <p:spTgt spid="60433"/>
                                        </p:tgtEl>
                                      </p:cBhvr>
                                    </p:animEffect>
                                  </p:childTnLst>
                                </p:cTn>
                              </p:par>
                              <p:par>
                                <p:cTn id="80" presetID="21" presetClass="entr" presetSubtype="4" fill="hold" grpId="0" nodeType="withEffect">
                                  <p:stCondLst>
                                    <p:cond delay="0"/>
                                  </p:stCondLst>
                                  <p:childTnLst>
                                    <p:set>
                                      <p:cBhvr>
                                        <p:cTn id="81" dur="1" fill="hold">
                                          <p:stCondLst>
                                            <p:cond delay="0"/>
                                          </p:stCondLst>
                                        </p:cTn>
                                        <p:tgtEl>
                                          <p:spTgt spid="60430"/>
                                        </p:tgtEl>
                                        <p:attrNameLst>
                                          <p:attrName>style.visibility</p:attrName>
                                        </p:attrNameLst>
                                      </p:cBhvr>
                                      <p:to>
                                        <p:strVal val="visible"/>
                                      </p:to>
                                    </p:set>
                                    <p:animEffect transition="in" filter="wheel(4)">
                                      <p:cBhvr>
                                        <p:cTn id="82" dur="500"/>
                                        <p:tgtEl>
                                          <p:spTgt spid="60430"/>
                                        </p:tgtEl>
                                      </p:cBhvr>
                                    </p:animEffect>
                                  </p:childTnLst>
                                </p:cTn>
                              </p:par>
                              <p:par>
                                <p:cTn id="83" presetID="21" presetClass="entr" presetSubtype="4" fill="hold" grpId="0" nodeType="withEffect">
                                  <p:stCondLst>
                                    <p:cond delay="0"/>
                                  </p:stCondLst>
                                  <p:childTnLst>
                                    <p:set>
                                      <p:cBhvr>
                                        <p:cTn id="84" dur="1" fill="hold">
                                          <p:stCondLst>
                                            <p:cond delay="0"/>
                                          </p:stCondLst>
                                        </p:cTn>
                                        <p:tgtEl>
                                          <p:spTgt spid="60432"/>
                                        </p:tgtEl>
                                        <p:attrNameLst>
                                          <p:attrName>style.visibility</p:attrName>
                                        </p:attrNameLst>
                                      </p:cBhvr>
                                      <p:to>
                                        <p:strVal val="visible"/>
                                      </p:to>
                                    </p:set>
                                    <p:animEffect transition="in" filter="wheel(4)">
                                      <p:cBhvr>
                                        <p:cTn id="85" dur="500"/>
                                        <p:tgtEl>
                                          <p:spTgt spid="60432"/>
                                        </p:tgtEl>
                                      </p:cBhvr>
                                    </p:animEffect>
                                  </p:childTnLst>
                                </p:cTn>
                              </p:par>
                              <p:par>
                                <p:cTn id="86" presetID="21" presetClass="entr" presetSubtype="4" fill="hold" grpId="0" nodeType="withEffect">
                                  <p:stCondLst>
                                    <p:cond delay="0"/>
                                  </p:stCondLst>
                                  <p:childTnLst>
                                    <p:set>
                                      <p:cBhvr>
                                        <p:cTn id="87" dur="1" fill="hold">
                                          <p:stCondLst>
                                            <p:cond delay="0"/>
                                          </p:stCondLst>
                                        </p:cTn>
                                        <p:tgtEl>
                                          <p:spTgt spid="60431"/>
                                        </p:tgtEl>
                                        <p:attrNameLst>
                                          <p:attrName>style.visibility</p:attrName>
                                        </p:attrNameLst>
                                      </p:cBhvr>
                                      <p:to>
                                        <p:strVal val="visible"/>
                                      </p:to>
                                    </p:set>
                                    <p:animEffect transition="in" filter="wheel(4)">
                                      <p:cBhvr>
                                        <p:cTn id="88" dur="500"/>
                                        <p:tgtEl>
                                          <p:spTgt spid="60431"/>
                                        </p:tgtEl>
                                      </p:cBhvr>
                                    </p:animEffect>
                                  </p:childTnLst>
                                </p:cTn>
                              </p:par>
                              <p:par>
                                <p:cTn id="89" presetID="21" presetClass="entr" presetSubtype="4" fill="hold" grpId="0" nodeType="withEffect">
                                  <p:stCondLst>
                                    <p:cond delay="0"/>
                                  </p:stCondLst>
                                  <p:childTnLst>
                                    <p:set>
                                      <p:cBhvr>
                                        <p:cTn id="90" dur="1" fill="hold">
                                          <p:stCondLst>
                                            <p:cond delay="0"/>
                                          </p:stCondLst>
                                        </p:cTn>
                                        <p:tgtEl>
                                          <p:spTgt spid="60442"/>
                                        </p:tgtEl>
                                        <p:attrNameLst>
                                          <p:attrName>style.visibility</p:attrName>
                                        </p:attrNameLst>
                                      </p:cBhvr>
                                      <p:to>
                                        <p:strVal val="visible"/>
                                      </p:to>
                                    </p:set>
                                    <p:animEffect transition="in" filter="wheel(4)">
                                      <p:cBhvr>
                                        <p:cTn id="91" dur="500"/>
                                        <p:tgtEl>
                                          <p:spTgt spid="60442"/>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 presetClass="entr" presetSubtype="1" fill="hold" grpId="0" nodeType="clickEffect">
                                  <p:stCondLst>
                                    <p:cond delay="0"/>
                                  </p:stCondLst>
                                  <p:childTnLst>
                                    <p:set>
                                      <p:cBhvr>
                                        <p:cTn id="95" dur="1" fill="hold">
                                          <p:stCondLst>
                                            <p:cond delay="0"/>
                                          </p:stCondLst>
                                        </p:cTn>
                                        <p:tgtEl>
                                          <p:spTgt spid="60440"/>
                                        </p:tgtEl>
                                        <p:attrNameLst>
                                          <p:attrName>style.visibility</p:attrName>
                                        </p:attrNameLst>
                                      </p:cBhvr>
                                      <p:to>
                                        <p:strVal val="visible"/>
                                      </p:to>
                                    </p:set>
                                    <p:anim calcmode="lin" valueType="num">
                                      <p:cBhvr additive="base">
                                        <p:cTn id="96" dur="500" fill="hold"/>
                                        <p:tgtEl>
                                          <p:spTgt spid="60440"/>
                                        </p:tgtEl>
                                        <p:attrNameLst>
                                          <p:attrName>ppt_x</p:attrName>
                                        </p:attrNameLst>
                                      </p:cBhvr>
                                      <p:tavLst>
                                        <p:tav tm="0">
                                          <p:val>
                                            <p:strVal val="#ppt_x"/>
                                          </p:val>
                                        </p:tav>
                                        <p:tav tm="100000">
                                          <p:val>
                                            <p:strVal val="#ppt_x"/>
                                          </p:val>
                                        </p:tav>
                                      </p:tavLst>
                                    </p:anim>
                                    <p:anim calcmode="lin" valueType="num">
                                      <p:cBhvr additive="base">
                                        <p:cTn id="97" dur="500" fill="hold"/>
                                        <p:tgtEl>
                                          <p:spTgt spid="60440"/>
                                        </p:tgtEl>
                                        <p:attrNameLst>
                                          <p:attrName>ppt_y</p:attrName>
                                        </p:attrNameLst>
                                      </p:cBhvr>
                                      <p:tavLst>
                                        <p:tav tm="0">
                                          <p:val>
                                            <p:strVal val="0-#ppt_h/2"/>
                                          </p:val>
                                        </p:tav>
                                        <p:tav tm="100000">
                                          <p:val>
                                            <p:strVal val="#ppt_y"/>
                                          </p:val>
                                        </p:tav>
                                      </p:tavLst>
                                    </p:anim>
                                  </p:childTnLst>
                                </p:cTn>
                              </p:par>
                              <p:par>
                                <p:cTn id="98" presetID="50" presetClass="entr" presetSubtype="0" decel="100000" fill="hold" grpId="0" nodeType="withEffect">
                                  <p:stCondLst>
                                    <p:cond delay="0"/>
                                  </p:stCondLst>
                                  <p:childTnLst>
                                    <p:set>
                                      <p:cBhvr>
                                        <p:cTn id="99" dur="1" fill="hold">
                                          <p:stCondLst>
                                            <p:cond delay="0"/>
                                          </p:stCondLst>
                                        </p:cTn>
                                        <p:tgtEl>
                                          <p:spTgt spid="60464"/>
                                        </p:tgtEl>
                                        <p:attrNameLst>
                                          <p:attrName>style.visibility</p:attrName>
                                        </p:attrNameLst>
                                      </p:cBhvr>
                                      <p:to>
                                        <p:strVal val="visible"/>
                                      </p:to>
                                    </p:set>
                                    <p:anim calcmode="lin" valueType="num">
                                      <p:cBhvr>
                                        <p:cTn id="100" dur="1000" fill="hold"/>
                                        <p:tgtEl>
                                          <p:spTgt spid="60464"/>
                                        </p:tgtEl>
                                        <p:attrNameLst>
                                          <p:attrName>ppt_w</p:attrName>
                                        </p:attrNameLst>
                                      </p:cBhvr>
                                      <p:tavLst>
                                        <p:tav tm="0">
                                          <p:val>
                                            <p:strVal val="#ppt_w+.3"/>
                                          </p:val>
                                        </p:tav>
                                        <p:tav tm="100000">
                                          <p:val>
                                            <p:strVal val="#ppt_w"/>
                                          </p:val>
                                        </p:tav>
                                      </p:tavLst>
                                    </p:anim>
                                    <p:anim calcmode="lin" valueType="num">
                                      <p:cBhvr>
                                        <p:cTn id="101" dur="1000" fill="hold"/>
                                        <p:tgtEl>
                                          <p:spTgt spid="60464"/>
                                        </p:tgtEl>
                                        <p:attrNameLst>
                                          <p:attrName>ppt_h</p:attrName>
                                        </p:attrNameLst>
                                      </p:cBhvr>
                                      <p:tavLst>
                                        <p:tav tm="0">
                                          <p:val>
                                            <p:strVal val="#ppt_h"/>
                                          </p:val>
                                        </p:tav>
                                        <p:tav tm="100000">
                                          <p:val>
                                            <p:strVal val="#ppt_h"/>
                                          </p:val>
                                        </p:tav>
                                      </p:tavLst>
                                    </p:anim>
                                    <p:animEffect transition="in" filter="fade">
                                      <p:cBhvr>
                                        <p:cTn id="102" dur="1000"/>
                                        <p:tgtEl>
                                          <p:spTgt spid="60464"/>
                                        </p:tgtEl>
                                      </p:cBhvr>
                                    </p:animEffect>
                                  </p:childTnLst>
                                </p:cTn>
                              </p:par>
                              <p:par>
                                <p:cTn id="103" presetID="5" presetClass="entr" presetSubtype="10" fill="hold" grpId="0" nodeType="withEffect">
                                  <p:stCondLst>
                                    <p:cond delay="0"/>
                                  </p:stCondLst>
                                  <p:childTnLst>
                                    <p:set>
                                      <p:cBhvr>
                                        <p:cTn id="104" dur="1" fill="hold">
                                          <p:stCondLst>
                                            <p:cond delay="0"/>
                                          </p:stCondLst>
                                        </p:cTn>
                                        <p:tgtEl>
                                          <p:spTgt spid="60465"/>
                                        </p:tgtEl>
                                        <p:attrNameLst>
                                          <p:attrName>style.visibility</p:attrName>
                                        </p:attrNameLst>
                                      </p:cBhvr>
                                      <p:to>
                                        <p:strVal val="visible"/>
                                      </p:to>
                                    </p:set>
                                    <p:animEffect transition="in" filter="checkerboard(across)">
                                      <p:cBhvr>
                                        <p:cTn id="105" dur="500"/>
                                        <p:tgtEl>
                                          <p:spTgt spid="60465"/>
                                        </p:tgtEl>
                                      </p:cBhvr>
                                    </p:animEffect>
                                  </p:childTnLst>
                                </p:cTn>
                              </p:par>
                              <p:par>
                                <p:cTn id="106" presetID="5" presetClass="entr" presetSubtype="10" fill="hold" grpId="0" nodeType="withEffect">
                                  <p:stCondLst>
                                    <p:cond delay="0"/>
                                  </p:stCondLst>
                                  <p:childTnLst>
                                    <p:set>
                                      <p:cBhvr>
                                        <p:cTn id="107" dur="1" fill="hold">
                                          <p:stCondLst>
                                            <p:cond delay="0"/>
                                          </p:stCondLst>
                                        </p:cTn>
                                        <p:tgtEl>
                                          <p:spTgt spid="60466"/>
                                        </p:tgtEl>
                                        <p:attrNameLst>
                                          <p:attrName>style.visibility</p:attrName>
                                        </p:attrNameLst>
                                      </p:cBhvr>
                                      <p:to>
                                        <p:strVal val="visible"/>
                                      </p:to>
                                    </p:set>
                                    <p:animEffect transition="in" filter="checkerboard(across)">
                                      <p:cBhvr>
                                        <p:cTn id="108" dur="500"/>
                                        <p:tgtEl>
                                          <p:spTgt spid="60466"/>
                                        </p:tgtEl>
                                      </p:cBhvr>
                                    </p:animEffect>
                                  </p:childTnLst>
                                </p:cTn>
                              </p:par>
                              <p:par>
                                <p:cTn id="109" presetID="5" presetClass="entr" presetSubtype="10" fill="hold" grpId="0" nodeType="withEffect">
                                  <p:stCondLst>
                                    <p:cond delay="0"/>
                                  </p:stCondLst>
                                  <p:childTnLst>
                                    <p:set>
                                      <p:cBhvr>
                                        <p:cTn id="110" dur="1" fill="hold">
                                          <p:stCondLst>
                                            <p:cond delay="0"/>
                                          </p:stCondLst>
                                        </p:cTn>
                                        <p:tgtEl>
                                          <p:spTgt spid="60467"/>
                                        </p:tgtEl>
                                        <p:attrNameLst>
                                          <p:attrName>style.visibility</p:attrName>
                                        </p:attrNameLst>
                                      </p:cBhvr>
                                      <p:to>
                                        <p:strVal val="visible"/>
                                      </p:to>
                                    </p:set>
                                    <p:animEffect transition="in" filter="checkerboard(across)">
                                      <p:cBhvr>
                                        <p:cTn id="111" dur="500"/>
                                        <p:tgtEl>
                                          <p:spTgt spid="60467"/>
                                        </p:tgtEl>
                                      </p:cBhvr>
                                    </p:animEffect>
                                  </p:childTnLst>
                                </p:cTn>
                              </p:par>
                              <p:par>
                                <p:cTn id="112" presetID="34" presetClass="entr" presetSubtype="0" fill="hold" grpId="0" nodeType="withEffect">
                                  <p:stCondLst>
                                    <p:cond delay="0"/>
                                  </p:stCondLst>
                                  <p:childTnLst>
                                    <p:set>
                                      <p:cBhvr>
                                        <p:cTn id="113" dur="1" fill="hold">
                                          <p:stCondLst>
                                            <p:cond delay="0"/>
                                          </p:stCondLst>
                                        </p:cTn>
                                        <p:tgtEl>
                                          <p:spTgt spid="60459"/>
                                        </p:tgtEl>
                                        <p:attrNameLst>
                                          <p:attrName>style.visibility</p:attrName>
                                        </p:attrNameLst>
                                      </p:cBhvr>
                                      <p:to>
                                        <p:strVal val="visible"/>
                                      </p:to>
                                    </p:set>
                                    <p:anim from="(-#ppt_w/2)" to="(#ppt_x)" calcmode="lin" valueType="num">
                                      <p:cBhvr>
                                        <p:cTn id="114" dur="600" fill="hold">
                                          <p:stCondLst>
                                            <p:cond delay="0"/>
                                          </p:stCondLst>
                                        </p:cTn>
                                        <p:tgtEl>
                                          <p:spTgt spid="60459"/>
                                        </p:tgtEl>
                                        <p:attrNameLst>
                                          <p:attrName>ppt_x</p:attrName>
                                        </p:attrNameLst>
                                      </p:cBhvr>
                                    </p:anim>
                                    <p:anim from="0" to="-1.0" calcmode="lin" valueType="num">
                                      <p:cBhvr>
                                        <p:cTn id="115" dur="200" decel="50000" autoRev="1" fill="hold">
                                          <p:stCondLst>
                                            <p:cond delay="600"/>
                                          </p:stCondLst>
                                        </p:cTn>
                                        <p:tgtEl>
                                          <p:spTgt spid="60459"/>
                                        </p:tgtEl>
                                        <p:attrNameLst>
                                          <p:attrName>xshear</p:attrName>
                                        </p:attrNameLst>
                                      </p:cBhvr>
                                    </p:anim>
                                    <p:animScale>
                                      <p:cBhvr>
                                        <p:cTn id="116" dur="200" decel="100000" autoRev="1" fill="hold">
                                          <p:stCondLst>
                                            <p:cond delay="600"/>
                                          </p:stCondLst>
                                        </p:cTn>
                                        <p:tgtEl>
                                          <p:spTgt spid="60459"/>
                                        </p:tgtEl>
                                      </p:cBhvr>
                                      <p:from x="100000" y="100000"/>
                                      <p:to x="80000" y="100000"/>
                                    </p:animScale>
                                    <p:anim by="(#ppt_h/3+#ppt_w*0.1)" calcmode="lin" valueType="num">
                                      <p:cBhvr additive="sum">
                                        <p:cTn id="117" dur="200" decel="100000" autoRev="1" fill="hold">
                                          <p:stCondLst>
                                            <p:cond delay="600"/>
                                          </p:stCondLst>
                                        </p:cTn>
                                        <p:tgtEl>
                                          <p:spTgt spid="60459"/>
                                        </p:tgtEl>
                                        <p:attrNameLst>
                                          <p:attrName>ppt_x</p:attrName>
                                        </p:attrNameLst>
                                      </p:cBhvr>
                                    </p:anim>
                                  </p:childTnLst>
                                </p:cTn>
                              </p:par>
                              <p:par>
                                <p:cTn id="118" presetID="34" presetClass="entr" presetSubtype="0" fill="hold" grpId="0" nodeType="withEffect">
                                  <p:stCondLst>
                                    <p:cond delay="0"/>
                                  </p:stCondLst>
                                  <p:childTnLst>
                                    <p:set>
                                      <p:cBhvr>
                                        <p:cTn id="119" dur="1" fill="hold">
                                          <p:stCondLst>
                                            <p:cond delay="0"/>
                                          </p:stCondLst>
                                        </p:cTn>
                                        <p:tgtEl>
                                          <p:spTgt spid="60460"/>
                                        </p:tgtEl>
                                        <p:attrNameLst>
                                          <p:attrName>style.visibility</p:attrName>
                                        </p:attrNameLst>
                                      </p:cBhvr>
                                      <p:to>
                                        <p:strVal val="visible"/>
                                      </p:to>
                                    </p:set>
                                    <p:anim from="(-#ppt_w/2)" to="(#ppt_x)" calcmode="lin" valueType="num">
                                      <p:cBhvr>
                                        <p:cTn id="120" dur="600" fill="hold">
                                          <p:stCondLst>
                                            <p:cond delay="0"/>
                                          </p:stCondLst>
                                        </p:cTn>
                                        <p:tgtEl>
                                          <p:spTgt spid="60460"/>
                                        </p:tgtEl>
                                        <p:attrNameLst>
                                          <p:attrName>ppt_x</p:attrName>
                                        </p:attrNameLst>
                                      </p:cBhvr>
                                    </p:anim>
                                    <p:anim from="0" to="-1.0" calcmode="lin" valueType="num">
                                      <p:cBhvr>
                                        <p:cTn id="121" dur="200" decel="50000" autoRev="1" fill="hold">
                                          <p:stCondLst>
                                            <p:cond delay="600"/>
                                          </p:stCondLst>
                                        </p:cTn>
                                        <p:tgtEl>
                                          <p:spTgt spid="60460"/>
                                        </p:tgtEl>
                                        <p:attrNameLst>
                                          <p:attrName>xshear</p:attrName>
                                        </p:attrNameLst>
                                      </p:cBhvr>
                                    </p:anim>
                                    <p:animScale>
                                      <p:cBhvr>
                                        <p:cTn id="122" dur="200" decel="100000" autoRev="1" fill="hold">
                                          <p:stCondLst>
                                            <p:cond delay="600"/>
                                          </p:stCondLst>
                                        </p:cTn>
                                        <p:tgtEl>
                                          <p:spTgt spid="60460"/>
                                        </p:tgtEl>
                                      </p:cBhvr>
                                      <p:from x="100000" y="100000"/>
                                      <p:to x="80000" y="100000"/>
                                    </p:animScale>
                                    <p:anim by="(#ppt_h/3+#ppt_w*0.1)" calcmode="lin" valueType="num">
                                      <p:cBhvr additive="sum">
                                        <p:cTn id="123" dur="200" decel="100000" autoRev="1" fill="hold">
                                          <p:stCondLst>
                                            <p:cond delay="600"/>
                                          </p:stCondLst>
                                        </p:cTn>
                                        <p:tgtEl>
                                          <p:spTgt spid="60460"/>
                                        </p:tgtEl>
                                        <p:attrNameLst>
                                          <p:attrName>ppt_x</p:attrName>
                                        </p:attrNameLst>
                                      </p:cBhvr>
                                    </p:anim>
                                  </p:childTnLst>
                                </p:cTn>
                              </p:par>
                              <p:par>
                                <p:cTn id="124" presetID="34" presetClass="entr" presetSubtype="0" fill="hold" grpId="0" nodeType="withEffect">
                                  <p:stCondLst>
                                    <p:cond delay="0"/>
                                  </p:stCondLst>
                                  <p:childTnLst>
                                    <p:set>
                                      <p:cBhvr>
                                        <p:cTn id="125" dur="1" fill="hold">
                                          <p:stCondLst>
                                            <p:cond delay="0"/>
                                          </p:stCondLst>
                                        </p:cTn>
                                        <p:tgtEl>
                                          <p:spTgt spid="60461"/>
                                        </p:tgtEl>
                                        <p:attrNameLst>
                                          <p:attrName>style.visibility</p:attrName>
                                        </p:attrNameLst>
                                      </p:cBhvr>
                                      <p:to>
                                        <p:strVal val="visible"/>
                                      </p:to>
                                    </p:set>
                                    <p:anim from="(-#ppt_w/2)" to="(#ppt_x)" calcmode="lin" valueType="num">
                                      <p:cBhvr>
                                        <p:cTn id="126" dur="600" fill="hold">
                                          <p:stCondLst>
                                            <p:cond delay="0"/>
                                          </p:stCondLst>
                                        </p:cTn>
                                        <p:tgtEl>
                                          <p:spTgt spid="60461"/>
                                        </p:tgtEl>
                                        <p:attrNameLst>
                                          <p:attrName>ppt_x</p:attrName>
                                        </p:attrNameLst>
                                      </p:cBhvr>
                                    </p:anim>
                                    <p:anim from="0" to="-1.0" calcmode="lin" valueType="num">
                                      <p:cBhvr>
                                        <p:cTn id="127" dur="200" decel="50000" autoRev="1" fill="hold">
                                          <p:stCondLst>
                                            <p:cond delay="600"/>
                                          </p:stCondLst>
                                        </p:cTn>
                                        <p:tgtEl>
                                          <p:spTgt spid="60461"/>
                                        </p:tgtEl>
                                        <p:attrNameLst>
                                          <p:attrName>xshear</p:attrName>
                                        </p:attrNameLst>
                                      </p:cBhvr>
                                    </p:anim>
                                    <p:animScale>
                                      <p:cBhvr>
                                        <p:cTn id="128" dur="200" decel="100000" autoRev="1" fill="hold">
                                          <p:stCondLst>
                                            <p:cond delay="600"/>
                                          </p:stCondLst>
                                        </p:cTn>
                                        <p:tgtEl>
                                          <p:spTgt spid="60461"/>
                                        </p:tgtEl>
                                      </p:cBhvr>
                                      <p:from x="100000" y="100000"/>
                                      <p:to x="80000" y="100000"/>
                                    </p:animScale>
                                    <p:anim by="(#ppt_h/3+#ppt_w*0.1)" calcmode="lin" valueType="num">
                                      <p:cBhvr additive="sum">
                                        <p:cTn id="129" dur="200" decel="100000" autoRev="1" fill="hold">
                                          <p:stCondLst>
                                            <p:cond delay="600"/>
                                          </p:stCondLst>
                                        </p:cTn>
                                        <p:tgtEl>
                                          <p:spTgt spid="60461"/>
                                        </p:tgtEl>
                                        <p:attrNameLst>
                                          <p:attrName>ppt_x</p:attrName>
                                        </p:attrNameLst>
                                      </p:cBhvr>
                                    </p:anim>
                                  </p:childTnLst>
                                </p:cTn>
                              </p:par>
                              <p:par>
                                <p:cTn id="130" presetID="34" presetClass="entr" presetSubtype="0" fill="hold" grpId="0" nodeType="withEffect">
                                  <p:stCondLst>
                                    <p:cond delay="0"/>
                                  </p:stCondLst>
                                  <p:childTnLst>
                                    <p:set>
                                      <p:cBhvr>
                                        <p:cTn id="131" dur="1" fill="hold">
                                          <p:stCondLst>
                                            <p:cond delay="0"/>
                                          </p:stCondLst>
                                        </p:cTn>
                                        <p:tgtEl>
                                          <p:spTgt spid="60463"/>
                                        </p:tgtEl>
                                        <p:attrNameLst>
                                          <p:attrName>style.visibility</p:attrName>
                                        </p:attrNameLst>
                                      </p:cBhvr>
                                      <p:to>
                                        <p:strVal val="visible"/>
                                      </p:to>
                                    </p:set>
                                    <p:anim from="(-#ppt_w/2)" to="(#ppt_x)" calcmode="lin" valueType="num">
                                      <p:cBhvr>
                                        <p:cTn id="132" dur="600" fill="hold">
                                          <p:stCondLst>
                                            <p:cond delay="0"/>
                                          </p:stCondLst>
                                        </p:cTn>
                                        <p:tgtEl>
                                          <p:spTgt spid="60463"/>
                                        </p:tgtEl>
                                        <p:attrNameLst>
                                          <p:attrName>ppt_x</p:attrName>
                                        </p:attrNameLst>
                                      </p:cBhvr>
                                    </p:anim>
                                    <p:anim from="0" to="-1.0" calcmode="lin" valueType="num">
                                      <p:cBhvr>
                                        <p:cTn id="133" dur="200" decel="50000" autoRev="1" fill="hold">
                                          <p:stCondLst>
                                            <p:cond delay="600"/>
                                          </p:stCondLst>
                                        </p:cTn>
                                        <p:tgtEl>
                                          <p:spTgt spid="60463"/>
                                        </p:tgtEl>
                                        <p:attrNameLst>
                                          <p:attrName>xshear</p:attrName>
                                        </p:attrNameLst>
                                      </p:cBhvr>
                                    </p:anim>
                                    <p:animScale>
                                      <p:cBhvr>
                                        <p:cTn id="134" dur="200" decel="100000" autoRev="1" fill="hold">
                                          <p:stCondLst>
                                            <p:cond delay="600"/>
                                          </p:stCondLst>
                                        </p:cTn>
                                        <p:tgtEl>
                                          <p:spTgt spid="60463"/>
                                        </p:tgtEl>
                                      </p:cBhvr>
                                      <p:from x="100000" y="100000"/>
                                      <p:to x="80000" y="100000"/>
                                    </p:animScale>
                                    <p:anim by="(#ppt_h/3+#ppt_w*0.1)" calcmode="lin" valueType="num">
                                      <p:cBhvr additive="sum">
                                        <p:cTn id="135" dur="200" decel="100000" autoRev="1" fill="hold">
                                          <p:stCondLst>
                                            <p:cond delay="600"/>
                                          </p:stCondLst>
                                        </p:cTn>
                                        <p:tgtEl>
                                          <p:spTgt spid="60463"/>
                                        </p:tgtEl>
                                        <p:attrNameLst>
                                          <p:attrName>ppt_x</p:attrName>
                                        </p:attrNameLst>
                                      </p:cBhvr>
                                    </p:anim>
                                  </p:childTnLst>
                                </p:cTn>
                              </p:par>
                              <p:par>
                                <p:cTn id="136" presetID="34" presetClass="entr" presetSubtype="0" fill="hold" grpId="0" nodeType="withEffect">
                                  <p:stCondLst>
                                    <p:cond delay="0"/>
                                  </p:stCondLst>
                                  <p:childTnLst>
                                    <p:set>
                                      <p:cBhvr>
                                        <p:cTn id="137" dur="1" fill="hold">
                                          <p:stCondLst>
                                            <p:cond delay="0"/>
                                          </p:stCondLst>
                                        </p:cTn>
                                        <p:tgtEl>
                                          <p:spTgt spid="60462"/>
                                        </p:tgtEl>
                                        <p:attrNameLst>
                                          <p:attrName>style.visibility</p:attrName>
                                        </p:attrNameLst>
                                      </p:cBhvr>
                                      <p:to>
                                        <p:strVal val="visible"/>
                                      </p:to>
                                    </p:set>
                                    <p:anim from="(-#ppt_w/2)" to="(#ppt_x)" calcmode="lin" valueType="num">
                                      <p:cBhvr>
                                        <p:cTn id="138" dur="600" fill="hold">
                                          <p:stCondLst>
                                            <p:cond delay="0"/>
                                          </p:stCondLst>
                                        </p:cTn>
                                        <p:tgtEl>
                                          <p:spTgt spid="60462"/>
                                        </p:tgtEl>
                                        <p:attrNameLst>
                                          <p:attrName>ppt_x</p:attrName>
                                        </p:attrNameLst>
                                      </p:cBhvr>
                                    </p:anim>
                                    <p:anim from="0" to="-1.0" calcmode="lin" valueType="num">
                                      <p:cBhvr>
                                        <p:cTn id="139" dur="200" decel="50000" autoRev="1" fill="hold">
                                          <p:stCondLst>
                                            <p:cond delay="600"/>
                                          </p:stCondLst>
                                        </p:cTn>
                                        <p:tgtEl>
                                          <p:spTgt spid="60462"/>
                                        </p:tgtEl>
                                        <p:attrNameLst>
                                          <p:attrName>xshear</p:attrName>
                                        </p:attrNameLst>
                                      </p:cBhvr>
                                    </p:anim>
                                    <p:animScale>
                                      <p:cBhvr>
                                        <p:cTn id="140" dur="200" decel="100000" autoRev="1" fill="hold">
                                          <p:stCondLst>
                                            <p:cond delay="600"/>
                                          </p:stCondLst>
                                        </p:cTn>
                                        <p:tgtEl>
                                          <p:spTgt spid="60462"/>
                                        </p:tgtEl>
                                      </p:cBhvr>
                                      <p:from x="100000" y="100000"/>
                                      <p:to x="80000" y="100000"/>
                                    </p:animScale>
                                    <p:anim by="(#ppt_h/3+#ppt_w*0.1)" calcmode="lin" valueType="num">
                                      <p:cBhvr additive="sum">
                                        <p:cTn id="141" dur="200" decel="100000" autoRev="1" fill="hold">
                                          <p:stCondLst>
                                            <p:cond delay="600"/>
                                          </p:stCondLst>
                                        </p:cTn>
                                        <p:tgtEl>
                                          <p:spTgt spid="60462"/>
                                        </p:tgtEl>
                                        <p:attrNameLst>
                                          <p:attrName>ppt_x</p:attrName>
                                        </p:attrNameLst>
                                      </p:cBhvr>
                                    </p:anim>
                                  </p:childTnLst>
                                </p:cTn>
                              </p:par>
                              <p:par>
                                <p:cTn id="142" presetID="52" presetClass="entr" presetSubtype="0" fill="hold" grpId="0" nodeType="withEffect">
                                  <p:stCondLst>
                                    <p:cond delay="0"/>
                                  </p:stCondLst>
                                  <p:childTnLst>
                                    <p:set>
                                      <p:cBhvr>
                                        <p:cTn id="143" dur="1" fill="hold">
                                          <p:stCondLst>
                                            <p:cond delay="0"/>
                                          </p:stCondLst>
                                        </p:cTn>
                                        <p:tgtEl>
                                          <p:spTgt spid="60453"/>
                                        </p:tgtEl>
                                        <p:attrNameLst>
                                          <p:attrName>style.visibility</p:attrName>
                                        </p:attrNameLst>
                                      </p:cBhvr>
                                      <p:to>
                                        <p:strVal val="visible"/>
                                      </p:to>
                                    </p:set>
                                    <p:animScale>
                                      <p:cBhvr>
                                        <p:cTn id="144" dur="1000" decel="50000" fill="hold">
                                          <p:stCondLst>
                                            <p:cond delay="0"/>
                                          </p:stCondLst>
                                        </p:cTn>
                                        <p:tgtEl>
                                          <p:spTgt spid="604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5" dur="1000" decel="50000" fill="hold">
                                          <p:stCondLst>
                                            <p:cond delay="0"/>
                                          </p:stCondLst>
                                        </p:cTn>
                                        <p:tgtEl>
                                          <p:spTgt spid="60453"/>
                                        </p:tgtEl>
                                        <p:attrNameLst>
                                          <p:attrName>ppt_x</p:attrName>
                                          <p:attrName>ppt_y</p:attrName>
                                        </p:attrNameLst>
                                      </p:cBhvr>
                                    </p:animMotion>
                                    <p:animEffect transition="in" filter="fade">
                                      <p:cBhvr>
                                        <p:cTn id="146" dur="1000"/>
                                        <p:tgtEl>
                                          <p:spTgt spid="60453"/>
                                        </p:tgtEl>
                                      </p:cBhvr>
                                    </p:animEffect>
                                  </p:childTnLst>
                                </p:cTn>
                              </p:par>
                              <p:par>
                                <p:cTn id="147" presetID="52" presetClass="entr" presetSubtype="0" fill="hold" grpId="0" nodeType="withEffect">
                                  <p:stCondLst>
                                    <p:cond delay="0"/>
                                  </p:stCondLst>
                                  <p:childTnLst>
                                    <p:set>
                                      <p:cBhvr>
                                        <p:cTn id="148" dur="1" fill="hold">
                                          <p:stCondLst>
                                            <p:cond delay="0"/>
                                          </p:stCondLst>
                                        </p:cTn>
                                        <p:tgtEl>
                                          <p:spTgt spid="60454"/>
                                        </p:tgtEl>
                                        <p:attrNameLst>
                                          <p:attrName>style.visibility</p:attrName>
                                        </p:attrNameLst>
                                      </p:cBhvr>
                                      <p:to>
                                        <p:strVal val="visible"/>
                                      </p:to>
                                    </p:set>
                                    <p:animScale>
                                      <p:cBhvr>
                                        <p:cTn id="149" dur="1000" decel="50000" fill="hold">
                                          <p:stCondLst>
                                            <p:cond delay="0"/>
                                          </p:stCondLst>
                                        </p:cTn>
                                        <p:tgtEl>
                                          <p:spTgt spid="604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0" dur="1000" decel="50000" fill="hold">
                                          <p:stCondLst>
                                            <p:cond delay="0"/>
                                          </p:stCondLst>
                                        </p:cTn>
                                        <p:tgtEl>
                                          <p:spTgt spid="60454"/>
                                        </p:tgtEl>
                                        <p:attrNameLst>
                                          <p:attrName>ppt_x</p:attrName>
                                          <p:attrName>ppt_y</p:attrName>
                                        </p:attrNameLst>
                                      </p:cBhvr>
                                    </p:animMotion>
                                    <p:animEffect transition="in" filter="fade">
                                      <p:cBhvr>
                                        <p:cTn id="151" dur="1000"/>
                                        <p:tgtEl>
                                          <p:spTgt spid="60454"/>
                                        </p:tgtEl>
                                      </p:cBhvr>
                                    </p:animEffect>
                                  </p:childTnLst>
                                </p:cTn>
                              </p:par>
                              <p:par>
                                <p:cTn id="152" presetID="52" presetClass="entr" presetSubtype="0" fill="hold" grpId="0" nodeType="withEffect">
                                  <p:stCondLst>
                                    <p:cond delay="0"/>
                                  </p:stCondLst>
                                  <p:childTnLst>
                                    <p:set>
                                      <p:cBhvr>
                                        <p:cTn id="153" dur="1" fill="hold">
                                          <p:stCondLst>
                                            <p:cond delay="0"/>
                                          </p:stCondLst>
                                        </p:cTn>
                                        <p:tgtEl>
                                          <p:spTgt spid="60455"/>
                                        </p:tgtEl>
                                        <p:attrNameLst>
                                          <p:attrName>style.visibility</p:attrName>
                                        </p:attrNameLst>
                                      </p:cBhvr>
                                      <p:to>
                                        <p:strVal val="visible"/>
                                      </p:to>
                                    </p:set>
                                    <p:animScale>
                                      <p:cBhvr>
                                        <p:cTn id="154" dur="1000" decel="50000" fill="hold">
                                          <p:stCondLst>
                                            <p:cond delay="0"/>
                                          </p:stCondLst>
                                        </p:cTn>
                                        <p:tgtEl>
                                          <p:spTgt spid="604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5" dur="1000" decel="50000" fill="hold">
                                          <p:stCondLst>
                                            <p:cond delay="0"/>
                                          </p:stCondLst>
                                        </p:cTn>
                                        <p:tgtEl>
                                          <p:spTgt spid="60455"/>
                                        </p:tgtEl>
                                        <p:attrNameLst>
                                          <p:attrName>ppt_x</p:attrName>
                                          <p:attrName>ppt_y</p:attrName>
                                        </p:attrNameLst>
                                      </p:cBhvr>
                                    </p:animMotion>
                                    <p:animEffect transition="in" filter="fade">
                                      <p:cBhvr>
                                        <p:cTn id="156" dur="1000"/>
                                        <p:tgtEl>
                                          <p:spTgt spid="60455"/>
                                        </p:tgtEl>
                                      </p:cBhvr>
                                    </p:animEffect>
                                  </p:childTnLst>
                                </p:cTn>
                              </p:par>
                              <p:par>
                                <p:cTn id="157" presetID="52" presetClass="entr" presetSubtype="0" fill="hold" grpId="0" nodeType="withEffect">
                                  <p:stCondLst>
                                    <p:cond delay="0"/>
                                  </p:stCondLst>
                                  <p:childTnLst>
                                    <p:set>
                                      <p:cBhvr>
                                        <p:cTn id="158" dur="1" fill="hold">
                                          <p:stCondLst>
                                            <p:cond delay="0"/>
                                          </p:stCondLst>
                                        </p:cTn>
                                        <p:tgtEl>
                                          <p:spTgt spid="60444"/>
                                        </p:tgtEl>
                                        <p:attrNameLst>
                                          <p:attrName>style.visibility</p:attrName>
                                        </p:attrNameLst>
                                      </p:cBhvr>
                                      <p:to>
                                        <p:strVal val="visible"/>
                                      </p:to>
                                    </p:set>
                                    <p:animScale>
                                      <p:cBhvr>
                                        <p:cTn id="159" dur="1000" decel="50000" fill="hold">
                                          <p:stCondLst>
                                            <p:cond delay="0"/>
                                          </p:stCondLst>
                                        </p:cTn>
                                        <p:tgtEl>
                                          <p:spTgt spid="604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0" dur="1000" decel="50000" fill="hold">
                                          <p:stCondLst>
                                            <p:cond delay="0"/>
                                          </p:stCondLst>
                                        </p:cTn>
                                        <p:tgtEl>
                                          <p:spTgt spid="60444"/>
                                        </p:tgtEl>
                                        <p:attrNameLst>
                                          <p:attrName>ppt_x</p:attrName>
                                          <p:attrName>ppt_y</p:attrName>
                                        </p:attrNameLst>
                                      </p:cBhvr>
                                    </p:animMotion>
                                    <p:animEffect transition="in" filter="fade">
                                      <p:cBhvr>
                                        <p:cTn id="161" dur="1000"/>
                                        <p:tgtEl>
                                          <p:spTgt spid="60444"/>
                                        </p:tgtEl>
                                      </p:cBhvr>
                                    </p:animEffect>
                                  </p:childTnLst>
                                </p:cTn>
                              </p:par>
                              <p:par>
                                <p:cTn id="162" presetID="52" presetClass="entr" presetSubtype="0" fill="hold" grpId="0" nodeType="withEffect">
                                  <p:stCondLst>
                                    <p:cond delay="0"/>
                                  </p:stCondLst>
                                  <p:childTnLst>
                                    <p:set>
                                      <p:cBhvr>
                                        <p:cTn id="163" dur="1" fill="hold">
                                          <p:stCondLst>
                                            <p:cond delay="0"/>
                                          </p:stCondLst>
                                        </p:cTn>
                                        <p:tgtEl>
                                          <p:spTgt spid="60445"/>
                                        </p:tgtEl>
                                        <p:attrNameLst>
                                          <p:attrName>style.visibility</p:attrName>
                                        </p:attrNameLst>
                                      </p:cBhvr>
                                      <p:to>
                                        <p:strVal val="visible"/>
                                      </p:to>
                                    </p:set>
                                    <p:animScale>
                                      <p:cBhvr>
                                        <p:cTn id="164" dur="1000" decel="50000" fill="hold">
                                          <p:stCondLst>
                                            <p:cond delay="0"/>
                                          </p:stCondLst>
                                        </p:cTn>
                                        <p:tgtEl>
                                          <p:spTgt spid="604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5" dur="1000" decel="50000" fill="hold">
                                          <p:stCondLst>
                                            <p:cond delay="0"/>
                                          </p:stCondLst>
                                        </p:cTn>
                                        <p:tgtEl>
                                          <p:spTgt spid="60445"/>
                                        </p:tgtEl>
                                        <p:attrNameLst>
                                          <p:attrName>ppt_x</p:attrName>
                                          <p:attrName>ppt_y</p:attrName>
                                        </p:attrNameLst>
                                      </p:cBhvr>
                                    </p:animMotion>
                                    <p:animEffect transition="in" filter="fade">
                                      <p:cBhvr>
                                        <p:cTn id="166" dur="1000"/>
                                        <p:tgtEl>
                                          <p:spTgt spid="60445"/>
                                        </p:tgtEl>
                                      </p:cBhvr>
                                    </p:animEffect>
                                  </p:childTnLst>
                                </p:cTn>
                              </p:par>
                              <p:par>
                                <p:cTn id="167" presetID="15" presetClass="entr" presetSubtype="0" fill="hold" grpId="0" nodeType="withEffect">
                                  <p:stCondLst>
                                    <p:cond delay="0"/>
                                  </p:stCondLst>
                                  <p:childTnLst>
                                    <p:set>
                                      <p:cBhvr>
                                        <p:cTn id="168" dur="1" fill="hold">
                                          <p:stCondLst>
                                            <p:cond delay="0"/>
                                          </p:stCondLst>
                                        </p:cTn>
                                        <p:tgtEl>
                                          <p:spTgt spid="60446"/>
                                        </p:tgtEl>
                                        <p:attrNameLst>
                                          <p:attrName>style.visibility</p:attrName>
                                        </p:attrNameLst>
                                      </p:cBhvr>
                                      <p:to>
                                        <p:strVal val="visible"/>
                                      </p:to>
                                    </p:set>
                                    <p:anim calcmode="lin" valueType="num">
                                      <p:cBhvr>
                                        <p:cTn id="169" dur="1000" fill="hold"/>
                                        <p:tgtEl>
                                          <p:spTgt spid="60446"/>
                                        </p:tgtEl>
                                        <p:attrNameLst>
                                          <p:attrName>ppt_w</p:attrName>
                                        </p:attrNameLst>
                                      </p:cBhvr>
                                      <p:tavLst>
                                        <p:tav tm="0">
                                          <p:val>
                                            <p:fltVal val="0"/>
                                          </p:val>
                                        </p:tav>
                                        <p:tav tm="100000">
                                          <p:val>
                                            <p:strVal val="#ppt_w"/>
                                          </p:val>
                                        </p:tav>
                                      </p:tavLst>
                                    </p:anim>
                                    <p:anim calcmode="lin" valueType="num">
                                      <p:cBhvr>
                                        <p:cTn id="170" dur="1000" fill="hold"/>
                                        <p:tgtEl>
                                          <p:spTgt spid="60446"/>
                                        </p:tgtEl>
                                        <p:attrNameLst>
                                          <p:attrName>ppt_h</p:attrName>
                                        </p:attrNameLst>
                                      </p:cBhvr>
                                      <p:tavLst>
                                        <p:tav tm="0">
                                          <p:val>
                                            <p:fltVal val="0"/>
                                          </p:val>
                                        </p:tav>
                                        <p:tav tm="100000">
                                          <p:val>
                                            <p:strVal val="#ppt_h"/>
                                          </p:val>
                                        </p:tav>
                                      </p:tavLst>
                                    </p:anim>
                                    <p:anim calcmode="lin" valueType="num">
                                      <p:cBhvr>
                                        <p:cTn id="171" dur="1000" fill="hold"/>
                                        <p:tgtEl>
                                          <p:spTgt spid="60446"/>
                                        </p:tgtEl>
                                        <p:attrNameLst>
                                          <p:attrName>ppt_x</p:attrName>
                                        </p:attrNameLst>
                                      </p:cBhvr>
                                      <p:tavLst>
                                        <p:tav tm="0" fmla="#ppt_x+(cos(-2*pi*(1-$))*-#ppt_x-sin(-2*pi*(1-$))*(1-#ppt_y))*(1-$)">
                                          <p:val>
                                            <p:fltVal val="0"/>
                                          </p:val>
                                        </p:tav>
                                        <p:tav tm="100000">
                                          <p:val>
                                            <p:fltVal val="1"/>
                                          </p:val>
                                        </p:tav>
                                      </p:tavLst>
                                    </p:anim>
                                    <p:anim calcmode="lin" valueType="num">
                                      <p:cBhvr>
                                        <p:cTn id="172" dur="1000" fill="hold"/>
                                        <p:tgtEl>
                                          <p:spTgt spid="60446"/>
                                        </p:tgtEl>
                                        <p:attrNameLst>
                                          <p:attrName>ppt_y</p:attrName>
                                        </p:attrNameLst>
                                      </p:cBhvr>
                                      <p:tavLst>
                                        <p:tav tm="0" fmla="#ppt_y+(sin(-2*pi*(1-$))*-#ppt_x+cos(-2*pi*(1-$))*(1-#ppt_y))*(1-$)">
                                          <p:val>
                                            <p:fltVal val="0"/>
                                          </p:val>
                                        </p:tav>
                                        <p:tav tm="100000">
                                          <p:val>
                                            <p:fltVal val="1"/>
                                          </p:val>
                                        </p:tav>
                                      </p:tavLst>
                                    </p:anim>
                                  </p:childTnLst>
                                </p:cTn>
                              </p:par>
                              <p:par>
                                <p:cTn id="173" presetID="18" presetClass="entr" presetSubtype="12" fill="hold" grpId="0" nodeType="withEffect">
                                  <p:stCondLst>
                                    <p:cond delay="0"/>
                                  </p:stCondLst>
                                  <p:childTnLst>
                                    <p:set>
                                      <p:cBhvr>
                                        <p:cTn id="174" dur="1" fill="hold">
                                          <p:stCondLst>
                                            <p:cond delay="0"/>
                                          </p:stCondLst>
                                        </p:cTn>
                                        <p:tgtEl>
                                          <p:spTgt spid="60468"/>
                                        </p:tgtEl>
                                        <p:attrNameLst>
                                          <p:attrName>style.visibility</p:attrName>
                                        </p:attrNameLst>
                                      </p:cBhvr>
                                      <p:to>
                                        <p:strVal val="visible"/>
                                      </p:to>
                                    </p:set>
                                    <p:animEffect transition="in" filter="strips(downLeft)">
                                      <p:cBhvr>
                                        <p:cTn id="175" dur="500"/>
                                        <p:tgtEl>
                                          <p:spTgt spid="60468"/>
                                        </p:tgtEl>
                                      </p:cBhvr>
                                    </p:animEffect>
                                  </p:childTnLst>
                                </p:cTn>
                              </p:par>
                              <p:par>
                                <p:cTn id="176" presetID="15" presetClass="entr" presetSubtype="0" fill="hold" grpId="0" nodeType="withEffect">
                                  <p:stCondLst>
                                    <p:cond delay="0"/>
                                  </p:stCondLst>
                                  <p:childTnLst>
                                    <p:set>
                                      <p:cBhvr>
                                        <p:cTn id="177" dur="1" fill="hold">
                                          <p:stCondLst>
                                            <p:cond delay="0"/>
                                          </p:stCondLst>
                                        </p:cTn>
                                        <p:tgtEl>
                                          <p:spTgt spid="60452"/>
                                        </p:tgtEl>
                                        <p:attrNameLst>
                                          <p:attrName>style.visibility</p:attrName>
                                        </p:attrNameLst>
                                      </p:cBhvr>
                                      <p:to>
                                        <p:strVal val="visible"/>
                                      </p:to>
                                    </p:set>
                                    <p:anim calcmode="lin" valueType="num">
                                      <p:cBhvr>
                                        <p:cTn id="178" dur="1000" fill="hold"/>
                                        <p:tgtEl>
                                          <p:spTgt spid="60452"/>
                                        </p:tgtEl>
                                        <p:attrNameLst>
                                          <p:attrName>ppt_w</p:attrName>
                                        </p:attrNameLst>
                                      </p:cBhvr>
                                      <p:tavLst>
                                        <p:tav tm="0">
                                          <p:val>
                                            <p:fltVal val="0"/>
                                          </p:val>
                                        </p:tav>
                                        <p:tav tm="100000">
                                          <p:val>
                                            <p:strVal val="#ppt_w"/>
                                          </p:val>
                                        </p:tav>
                                      </p:tavLst>
                                    </p:anim>
                                    <p:anim calcmode="lin" valueType="num">
                                      <p:cBhvr>
                                        <p:cTn id="179" dur="1000" fill="hold"/>
                                        <p:tgtEl>
                                          <p:spTgt spid="60452"/>
                                        </p:tgtEl>
                                        <p:attrNameLst>
                                          <p:attrName>ppt_h</p:attrName>
                                        </p:attrNameLst>
                                      </p:cBhvr>
                                      <p:tavLst>
                                        <p:tav tm="0">
                                          <p:val>
                                            <p:fltVal val="0"/>
                                          </p:val>
                                        </p:tav>
                                        <p:tav tm="100000">
                                          <p:val>
                                            <p:strVal val="#ppt_h"/>
                                          </p:val>
                                        </p:tav>
                                      </p:tavLst>
                                    </p:anim>
                                    <p:anim calcmode="lin" valueType="num">
                                      <p:cBhvr>
                                        <p:cTn id="180" dur="1000" fill="hold"/>
                                        <p:tgtEl>
                                          <p:spTgt spid="60452"/>
                                        </p:tgtEl>
                                        <p:attrNameLst>
                                          <p:attrName>ppt_x</p:attrName>
                                        </p:attrNameLst>
                                      </p:cBhvr>
                                      <p:tavLst>
                                        <p:tav tm="0" fmla="#ppt_x+(cos(-2*pi*(1-$))*-#ppt_x-sin(-2*pi*(1-$))*(1-#ppt_y))*(1-$)">
                                          <p:val>
                                            <p:fltVal val="0"/>
                                          </p:val>
                                        </p:tav>
                                        <p:tav tm="100000">
                                          <p:val>
                                            <p:fltVal val="1"/>
                                          </p:val>
                                        </p:tav>
                                      </p:tavLst>
                                    </p:anim>
                                    <p:anim calcmode="lin" valueType="num">
                                      <p:cBhvr>
                                        <p:cTn id="181" dur="1000" fill="hold"/>
                                        <p:tgtEl>
                                          <p:spTgt spid="60452"/>
                                        </p:tgtEl>
                                        <p:attrNameLst>
                                          <p:attrName>ppt_y</p:attrName>
                                        </p:attrNameLst>
                                      </p:cBhvr>
                                      <p:tavLst>
                                        <p:tav tm="0" fmla="#ppt_y+(sin(-2*pi*(1-$))*-#ppt_x+cos(-2*pi*(1-$))*(1-#ppt_y))*(1-$)">
                                          <p:val>
                                            <p:fltVal val="0"/>
                                          </p:val>
                                        </p:tav>
                                        <p:tav tm="100000">
                                          <p:val>
                                            <p:fltVal val="1"/>
                                          </p:val>
                                        </p:tav>
                                      </p:tavLst>
                                    </p:anim>
                                  </p:childTnLst>
                                </p:cTn>
                              </p:par>
                              <p:par>
                                <p:cTn id="182" presetID="18" presetClass="entr" presetSubtype="12" fill="hold" grpId="0" nodeType="withEffect">
                                  <p:stCondLst>
                                    <p:cond delay="0"/>
                                  </p:stCondLst>
                                  <p:childTnLst>
                                    <p:set>
                                      <p:cBhvr>
                                        <p:cTn id="183" dur="1" fill="hold">
                                          <p:stCondLst>
                                            <p:cond delay="0"/>
                                          </p:stCondLst>
                                        </p:cTn>
                                        <p:tgtEl>
                                          <p:spTgt spid="60458"/>
                                        </p:tgtEl>
                                        <p:attrNameLst>
                                          <p:attrName>style.visibility</p:attrName>
                                        </p:attrNameLst>
                                      </p:cBhvr>
                                      <p:to>
                                        <p:strVal val="visible"/>
                                      </p:to>
                                    </p:set>
                                    <p:animEffect transition="in" filter="strips(downLeft)">
                                      <p:cBhvr>
                                        <p:cTn id="184" dur="500"/>
                                        <p:tgtEl>
                                          <p:spTgt spid="60458"/>
                                        </p:tgtEl>
                                      </p:cBhvr>
                                    </p:animEffect>
                                  </p:childTnLst>
                                </p:cTn>
                              </p:par>
                              <p:par>
                                <p:cTn id="185" presetID="15" presetClass="entr" presetSubtype="0" fill="hold" grpId="0" nodeType="withEffect">
                                  <p:stCondLst>
                                    <p:cond delay="0"/>
                                  </p:stCondLst>
                                  <p:childTnLst>
                                    <p:set>
                                      <p:cBhvr>
                                        <p:cTn id="186" dur="1" fill="hold">
                                          <p:stCondLst>
                                            <p:cond delay="0"/>
                                          </p:stCondLst>
                                        </p:cTn>
                                        <p:tgtEl>
                                          <p:spTgt spid="60449"/>
                                        </p:tgtEl>
                                        <p:attrNameLst>
                                          <p:attrName>style.visibility</p:attrName>
                                        </p:attrNameLst>
                                      </p:cBhvr>
                                      <p:to>
                                        <p:strVal val="visible"/>
                                      </p:to>
                                    </p:set>
                                    <p:anim calcmode="lin" valueType="num">
                                      <p:cBhvr>
                                        <p:cTn id="187" dur="1000" fill="hold"/>
                                        <p:tgtEl>
                                          <p:spTgt spid="60449"/>
                                        </p:tgtEl>
                                        <p:attrNameLst>
                                          <p:attrName>ppt_w</p:attrName>
                                        </p:attrNameLst>
                                      </p:cBhvr>
                                      <p:tavLst>
                                        <p:tav tm="0">
                                          <p:val>
                                            <p:fltVal val="0"/>
                                          </p:val>
                                        </p:tav>
                                        <p:tav tm="100000">
                                          <p:val>
                                            <p:strVal val="#ppt_w"/>
                                          </p:val>
                                        </p:tav>
                                      </p:tavLst>
                                    </p:anim>
                                    <p:anim calcmode="lin" valueType="num">
                                      <p:cBhvr>
                                        <p:cTn id="188" dur="1000" fill="hold"/>
                                        <p:tgtEl>
                                          <p:spTgt spid="60449"/>
                                        </p:tgtEl>
                                        <p:attrNameLst>
                                          <p:attrName>ppt_h</p:attrName>
                                        </p:attrNameLst>
                                      </p:cBhvr>
                                      <p:tavLst>
                                        <p:tav tm="0">
                                          <p:val>
                                            <p:fltVal val="0"/>
                                          </p:val>
                                        </p:tav>
                                        <p:tav tm="100000">
                                          <p:val>
                                            <p:strVal val="#ppt_h"/>
                                          </p:val>
                                        </p:tav>
                                      </p:tavLst>
                                    </p:anim>
                                    <p:anim calcmode="lin" valueType="num">
                                      <p:cBhvr>
                                        <p:cTn id="189" dur="1000" fill="hold"/>
                                        <p:tgtEl>
                                          <p:spTgt spid="60449"/>
                                        </p:tgtEl>
                                        <p:attrNameLst>
                                          <p:attrName>ppt_x</p:attrName>
                                        </p:attrNameLst>
                                      </p:cBhvr>
                                      <p:tavLst>
                                        <p:tav tm="0" fmla="#ppt_x+(cos(-2*pi*(1-$))*-#ppt_x-sin(-2*pi*(1-$))*(1-#ppt_y))*(1-$)">
                                          <p:val>
                                            <p:fltVal val="0"/>
                                          </p:val>
                                        </p:tav>
                                        <p:tav tm="100000">
                                          <p:val>
                                            <p:fltVal val="1"/>
                                          </p:val>
                                        </p:tav>
                                      </p:tavLst>
                                    </p:anim>
                                    <p:anim calcmode="lin" valueType="num">
                                      <p:cBhvr>
                                        <p:cTn id="190" dur="1000" fill="hold"/>
                                        <p:tgtEl>
                                          <p:spTgt spid="60449"/>
                                        </p:tgtEl>
                                        <p:attrNameLst>
                                          <p:attrName>ppt_y</p:attrName>
                                        </p:attrNameLst>
                                      </p:cBhvr>
                                      <p:tavLst>
                                        <p:tav tm="0" fmla="#ppt_y+(sin(-2*pi*(1-$))*-#ppt_x+cos(-2*pi*(1-$))*(1-#ppt_y))*(1-$)">
                                          <p:val>
                                            <p:fltVal val="0"/>
                                          </p:val>
                                        </p:tav>
                                        <p:tav tm="100000">
                                          <p:val>
                                            <p:fltVal val="1"/>
                                          </p:val>
                                        </p:tav>
                                      </p:tavLst>
                                    </p:anim>
                                  </p:childTnLst>
                                </p:cTn>
                              </p:par>
                              <p:par>
                                <p:cTn id="191" presetID="18" presetClass="entr" presetSubtype="12" fill="hold" grpId="0" nodeType="withEffect">
                                  <p:stCondLst>
                                    <p:cond delay="0"/>
                                  </p:stCondLst>
                                  <p:childTnLst>
                                    <p:set>
                                      <p:cBhvr>
                                        <p:cTn id="192" dur="1" fill="hold">
                                          <p:stCondLst>
                                            <p:cond delay="0"/>
                                          </p:stCondLst>
                                        </p:cTn>
                                        <p:tgtEl>
                                          <p:spTgt spid="60457"/>
                                        </p:tgtEl>
                                        <p:attrNameLst>
                                          <p:attrName>style.visibility</p:attrName>
                                        </p:attrNameLst>
                                      </p:cBhvr>
                                      <p:to>
                                        <p:strVal val="visible"/>
                                      </p:to>
                                    </p:set>
                                    <p:animEffect transition="in" filter="strips(downLeft)">
                                      <p:cBhvr>
                                        <p:cTn id="193" dur="500"/>
                                        <p:tgtEl>
                                          <p:spTgt spid="60457"/>
                                        </p:tgtEl>
                                      </p:cBhvr>
                                    </p:animEffect>
                                  </p:childTnLst>
                                </p:cTn>
                              </p:par>
                              <p:par>
                                <p:cTn id="194" presetID="15" presetClass="entr" presetSubtype="0" fill="hold" grpId="0" nodeType="withEffect">
                                  <p:stCondLst>
                                    <p:cond delay="0"/>
                                  </p:stCondLst>
                                  <p:childTnLst>
                                    <p:set>
                                      <p:cBhvr>
                                        <p:cTn id="195" dur="1" fill="hold">
                                          <p:stCondLst>
                                            <p:cond delay="0"/>
                                          </p:stCondLst>
                                        </p:cTn>
                                        <p:tgtEl>
                                          <p:spTgt spid="60448"/>
                                        </p:tgtEl>
                                        <p:attrNameLst>
                                          <p:attrName>style.visibility</p:attrName>
                                        </p:attrNameLst>
                                      </p:cBhvr>
                                      <p:to>
                                        <p:strVal val="visible"/>
                                      </p:to>
                                    </p:set>
                                    <p:anim calcmode="lin" valueType="num">
                                      <p:cBhvr>
                                        <p:cTn id="196" dur="1000" fill="hold"/>
                                        <p:tgtEl>
                                          <p:spTgt spid="60448"/>
                                        </p:tgtEl>
                                        <p:attrNameLst>
                                          <p:attrName>ppt_w</p:attrName>
                                        </p:attrNameLst>
                                      </p:cBhvr>
                                      <p:tavLst>
                                        <p:tav tm="0">
                                          <p:val>
                                            <p:fltVal val="0"/>
                                          </p:val>
                                        </p:tav>
                                        <p:tav tm="100000">
                                          <p:val>
                                            <p:strVal val="#ppt_w"/>
                                          </p:val>
                                        </p:tav>
                                      </p:tavLst>
                                    </p:anim>
                                    <p:anim calcmode="lin" valueType="num">
                                      <p:cBhvr>
                                        <p:cTn id="197" dur="1000" fill="hold"/>
                                        <p:tgtEl>
                                          <p:spTgt spid="60448"/>
                                        </p:tgtEl>
                                        <p:attrNameLst>
                                          <p:attrName>ppt_h</p:attrName>
                                        </p:attrNameLst>
                                      </p:cBhvr>
                                      <p:tavLst>
                                        <p:tav tm="0">
                                          <p:val>
                                            <p:fltVal val="0"/>
                                          </p:val>
                                        </p:tav>
                                        <p:tav tm="100000">
                                          <p:val>
                                            <p:strVal val="#ppt_h"/>
                                          </p:val>
                                        </p:tav>
                                      </p:tavLst>
                                    </p:anim>
                                    <p:anim calcmode="lin" valueType="num">
                                      <p:cBhvr>
                                        <p:cTn id="198" dur="1000" fill="hold"/>
                                        <p:tgtEl>
                                          <p:spTgt spid="60448"/>
                                        </p:tgtEl>
                                        <p:attrNameLst>
                                          <p:attrName>ppt_x</p:attrName>
                                        </p:attrNameLst>
                                      </p:cBhvr>
                                      <p:tavLst>
                                        <p:tav tm="0" fmla="#ppt_x+(cos(-2*pi*(1-$))*-#ppt_x-sin(-2*pi*(1-$))*(1-#ppt_y))*(1-$)">
                                          <p:val>
                                            <p:fltVal val="0"/>
                                          </p:val>
                                        </p:tav>
                                        <p:tav tm="100000">
                                          <p:val>
                                            <p:fltVal val="1"/>
                                          </p:val>
                                        </p:tav>
                                      </p:tavLst>
                                    </p:anim>
                                    <p:anim calcmode="lin" valueType="num">
                                      <p:cBhvr>
                                        <p:cTn id="199" dur="1000" fill="hold"/>
                                        <p:tgtEl>
                                          <p:spTgt spid="60448"/>
                                        </p:tgtEl>
                                        <p:attrNameLst>
                                          <p:attrName>ppt_y</p:attrName>
                                        </p:attrNameLst>
                                      </p:cBhvr>
                                      <p:tavLst>
                                        <p:tav tm="0" fmla="#ppt_y+(sin(-2*pi*(1-$))*-#ppt_x+cos(-2*pi*(1-$))*(1-#ppt_y))*(1-$)">
                                          <p:val>
                                            <p:fltVal val="0"/>
                                          </p:val>
                                        </p:tav>
                                        <p:tav tm="100000">
                                          <p:val>
                                            <p:fltVal val="1"/>
                                          </p:val>
                                        </p:tav>
                                      </p:tavLst>
                                    </p:anim>
                                  </p:childTnLst>
                                </p:cTn>
                              </p:par>
                              <p:par>
                                <p:cTn id="200" presetID="18" presetClass="entr" presetSubtype="12" fill="hold" grpId="0" nodeType="withEffect">
                                  <p:stCondLst>
                                    <p:cond delay="0"/>
                                  </p:stCondLst>
                                  <p:childTnLst>
                                    <p:set>
                                      <p:cBhvr>
                                        <p:cTn id="201" dur="1" fill="hold">
                                          <p:stCondLst>
                                            <p:cond delay="0"/>
                                          </p:stCondLst>
                                        </p:cTn>
                                        <p:tgtEl>
                                          <p:spTgt spid="60456"/>
                                        </p:tgtEl>
                                        <p:attrNameLst>
                                          <p:attrName>style.visibility</p:attrName>
                                        </p:attrNameLst>
                                      </p:cBhvr>
                                      <p:to>
                                        <p:strVal val="visible"/>
                                      </p:to>
                                    </p:set>
                                    <p:animEffect transition="in" filter="strips(downLeft)">
                                      <p:cBhvr>
                                        <p:cTn id="202" dur="500"/>
                                        <p:tgtEl>
                                          <p:spTgt spid="60456"/>
                                        </p:tgtEl>
                                      </p:cBhvr>
                                    </p:animEffect>
                                  </p:childTnLst>
                                </p:cTn>
                              </p:par>
                              <p:par>
                                <p:cTn id="203" presetID="15" presetClass="entr" presetSubtype="0" fill="hold" grpId="0" nodeType="withEffect">
                                  <p:stCondLst>
                                    <p:cond delay="0"/>
                                  </p:stCondLst>
                                  <p:childTnLst>
                                    <p:set>
                                      <p:cBhvr>
                                        <p:cTn id="204" dur="1" fill="hold">
                                          <p:stCondLst>
                                            <p:cond delay="0"/>
                                          </p:stCondLst>
                                        </p:cTn>
                                        <p:tgtEl>
                                          <p:spTgt spid="60447"/>
                                        </p:tgtEl>
                                        <p:attrNameLst>
                                          <p:attrName>style.visibility</p:attrName>
                                        </p:attrNameLst>
                                      </p:cBhvr>
                                      <p:to>
                                        <p:strVal val="visible"/>
                                      </p:to>
                                    </p:set>
                                    <p:anim calcmode="lin" valueType="num">
                                      <p:cBhvr>
                                        <p:cTn id="205" dur="1000" fill="hold"/>
                                        <p:tgtEl>
                                          <p:spTgt spid="60447"/>
                                        </p:tgtEl>
                                        <p:attrNameLst>
                                          <p:attrName>ppt_w</p:attrName>
                                        </p:attrNameLst>
                                      </p:cBhvr>
                                      <p:tavLst>
                                        <p:tav tm="0">
                                          <p:val>
                                            <p:fltVal val="0"/>
                                          </p:val>
                                        </p:tav>
                                        <p:tav tm="100000">
                                          <p:val>
                                            <p:strVal val="#ppt_w"/>
                                          </p:val>
                                        </p:tav>
                                      </p:tavLst>
                                    </p:anim>
                                    <p:anim calcmode="lin" valueType="num">
                                      <p:cBhvr>
                                        <p:cTn id="206" dur="1000" fill="hold"/>
                                        <p:tgtEl>
                                          <p:spTgt spid="60447"/>
                                        </p:tgtEl>
                                        <p:attrNameLst>
                                          <p:attrName>ppt_h</p:attrName>
                                        </p:attrNameLst>
                                      </p:cBhvr>
                                      <p:tavLst>
                                        <p:tav tm="0">
                                          <p:val>
                                            <p:fltVal val="0"/>
                                          </p:val>
                                        </p:tav>
                                        <p:tav tm="100000">
                                          <p:val>
                                            <p:strVal val="#ppt_h"/>
                                          </p:val>
                                        </p:tav>
                                      </p:tavLst>
                                    </p:anim>
                                    <p:anim calcmode="lin" valueType="num">
                                      <p:cBhvr>
                                        <p:cTn id="207" dur="1000" fill="hold"/>
                                        <p:tgtEl>
                                          <p:spTgt spid="60447"/>
                                        </p:tgtEl>
                                        <p:attrNameLst>
                                          <p:attrName>ppt_x</p:attrName>
                                        </p:attrNameLst>
                                      </p:cBhvr>
                                      <p:tavLst>
                                        <p:tav tm="0" fmla="#ppt_x+(cos(-2*pi*(1-$))*-#ppt_x-sin(-2*pi*(1-$))*(1-#ppt_y))*(1-$)">
                                          <p:val>
                                            <p:fltVal val="0"/>
                                          </p:val>
                                        </p:tav>
                                        <p:tav tm="100000">
                                          <p:val>
                                            <p:fltVal val="1"/>
                                          </p:val>
                                        </p:tav>
                                      </p:tavLst>
                                    </p:anim>
                                    <p:anim calcmode="lin" valueType="num">
                                      <p:cBhvr>
                                        <p:cTn id="208" dur="1000" fill="hold"/>
                                        <p:tgtEl>
                                          <p:spTgt spid="60447"/>
                                        </p:tgtEl>
                                        <p:attrNameLst>
                                          <p:attrName>ppt_y</p:attrName>
                                        </p:attrNameLst>
                                      </p:cBhvr>
                                      <p:tavLst>
                                        <p:tav tm="0" fmla="#ppt_y+(sin(-2*pi*(1-$))*-#ppt_x+cos(-2*pi*(1-$))*(1-#ppt_y))*(1-$)">
                                          <p:val>
                                            <p:fltVal val="0"/>
                                          </p:val>
                                        </p:tav>
                                        <p:tav tm="100000">
                                          <p:val>
                                            <p:fltVal val="1"/>
                                          </p:val>
                                        </p:tav>
                                      </p:tavLst>
                                    </p:anim>
                                  </p:childTnLst>
                                </p:cTn>
                              </p:par>
                              <p:par>
                                <p:cTn id="209" presetID="18" presetClass="entr" presetSubtype="12" fill="hold" grpId="0" nodeType="withEffect">
                                  <p:stCondLst>
                                    <p:cond delay="0"/>
                                  </p:stCondLst>
                                  <p:childTnLst>
                                    <p:set>
                                      <p:cBhvr>
                                        <p:cTn id="210" dur="1" fill="hold">
                                          <p:stCondLst>
                                            <p:cond delay="0"/>
                                          </p:stCondLst>
                                        </p:cTn>
                                        <p:tgtEl>
                                          <p:spTgt spid="60470"/>
                                        </p:tgtEl>
                                        <p:attrNameLst>
                                          <p:attrName>style.visibility</p:attrName>
                                        </p:attrNameLst>
                                      </p:cBhvr>
                                      <p:to>
                                        <p:strVal val="visible"/>
                                      </p:to>
                                    </p:set>
                                    <p:animEffect transition="in" filter="strips(downLeft)">
                                      <p:cBhvr>
                                        <p:cTn id="211" dur="500"/>
                                        <p:tgtEl>
                                          <p:spTgt spid="60470"/>
                                        </p:tgtEl>
                                      </p:cBhvr>
                                    </p:animEffect>
                                  </p:childTnLst>
                                </p:cTn>
                              </p:par>
                              <p:par>
                                <p:cTn id="212" presetID="15" presetClass="entr" presetSubtype="0" fill="hold" grpId="0" nodeType="withEffect">
                                  <p:stCondLst>
                                    <p:cond delay="0"/>
                                  </p:stCondLst>
                                  <p:childTnLst>
                                    <p:set>
                                      <p:cBhvr>
                                        <p:cTn id="213" dur="1" fill="hold">
                                          <p:stCondLst>
                                            <p:cond delay="0"/>
                                          </p:stCondLst>
                                        </p:cTn>
                                        <p:tgtEl>
                                          <p:spTgt spid="60450"/>
                                        </p:tgtEl>
                                        <p:attrNameLst>
                                          <p:attrName>style.visibility</p:attrName>
                                        </p:attrNameLst>
                                      </p:cBhvr>
                                      <p:to>
                                        <p:strVal val="visible"/>
                                      </p:to>
                                    </p:set>
                                    <p:anim calcmode="lin" valueType="num">
                                      <p:cBhvr>
                                        <p:cTn id="214" dur="1000" fill="hold"/>
                                        <p:tgtEl>
                                          <p:spTgt spid="60450"/>
                                        </p:tgtEl>
                                        <p:attrNameLst>
                                          <p:attrName>ppt_w</p:attrName>
                                        </p:attrNameLst>
                                      </p:cBhvr>
                                      <p:tavLst>
                                        <p:tav tm="0">
                                          <p:val>
                                            <p:fltVal val="0"/>
                                          </p:val>
                                        </p:tav>
                                        <p:tav tm="100000">
                                          <p:val>
                                            <p:strVal val="#ppt_w"/>
                                          </p:val>
                                        </p:tav>
                                      </p:tavLst>
                                    </p:anim>
                                    <p:anim calcmode="lin" valueType="num">
                                      <p:cBhvr>
                                        <p:cTn id="215" dur="1000" fill="hold"/>
                                        <p:tgtEl>
                                          <p:spTgt spid="60450"/>
                                        </p:tgtEl>
                                        <p:attrNameLst>
                                          <p:attrName>ppt_h</p:attrName>
                                        </p:attrNameLst>
                                      </p:cBhvr>
                                      <p:tavLst>
                                        <p:tav tm="0">
                                          <p:val>
                                            <p:fltVal val="0"/>
                                          </p:val>
                                        </p:tav>
                                        <p:tav tm="100000">
                                          <p:val>
                                            <p:strVal val="#ppt_h"/>
                                          </p:val>
                                        </p:tav>
                                      </p:tavLst>
                                    </p:anim>
                                    <p:anim calcmode="lin" valueType="num">
                                      <p:cBhvr>
                                        <p:cTn id="216" dur="1000" fill="hold"/>
                                        <p:tgtEl>
                                          <p:spTgt spid="60450"/>
                                        </p:tgtEl>
                                        <p:attrNameLst>
                                          <p:attrName>ppt_x</p:attrName>
                                        </p:attrNameLst>
                                      </p:cBhvr>
                                      <p:tavLst>
                                        <p:tav tm="0" fmla="#ppt_x+(cos(-2*pi*(1-$))*-#ppt_x-sin(-2*pi*(1-$))*(1-#ppt_y))*(1-$)">
                                          <p:val>
                                            <p:fltVal val="0"/>
                                          </p:val>
                                        </p:tav>
                                        <p:tav tm="100000">
                                          <p:val>
                                            <p:fltVal val="1"/>
                                          </p:val>
                                        </p:tav>
                                      </p:tavLst>
                                    </p:anim>
                                    <p:anim calcmode="lin" valueType="num">
                                      <p:cBhvr>
                                        <p:cTn id="217" dur="1000" fill="hold"/>
                                        <p:tgtEl>
                                          <p:spTgt spid="60450"/>
                                        </p:tgtEl>
                                        <p:attrNameLst>
                                          <p:attrName>ppt_y</p:attrName>
                                        </p:attrNameLst>
                                      </p:cBhvr>
                                      <p:tavLst>
                                        <p:tav tm="0" fmla="#ppt_y+(sin(-2*pi*(1-$))*-#ppt_x+cos(-2*pi*(1-$))*(1-#ppt_y))*(1-$)">
                                          <p:val>
                                            <p:fltVal val="0"/>
                                          </p:val>
                                        </p:tav>
                                        <p:tav tm="100000">
                                          <p:val>
                                            <p:fltVal val="1"/>
                                          </p:val>
                                        </p:tav>
                                      </p:tavLst>
                                    </p:anim>
                                  </p:childTnLst>
                                </p:cTn>
                              </p:par>
                              <p:par>
                                <p:cTn id="218" presetID="18" presetClass="entr" presetSubtype="12" fill="hold" grpId="0" nodeType="withEffect">
                                  <p:stCondLst>
                                    <p:cond delay="0"/>
                                  </p:stCondLst>
                                  <p:childTnLst>
                                    <p:set>
                                      <p:cBhvr>
                                        <p:cTn id="219" dur="1" fill="hold">
                                          <p:stCondLst>
                                            <p:cond delay="0"/>
                                          </p:stCondLst>
                                        </p:cTn>
                                        <p:tgtEl>
                                          <p:spTgt spid="60471"/>
                                        </p:tgtEl>
                                        <p:attrNameLst>
                                          <p:attrName>style.visibility</p:attrName>
                                        </p:attrNameLst>
                                      </p:cBhvr>
                                      <p:to>
                                        <p:strVal val="visible"/>
                                      </p:to>
                                    </p:set>
                                    <p:animEffect transition="in" filter="strips(downLeft)">
                                      <p:cBhvr>
                                        <p:cTn id="220" dur="500"/>
                                        <p:tgtEl>
                                          <p:spTgt spid="60471"/>
                                        </p:tgtEl>
                                      </p:cBhvr>
                                    </p:animEffect>
                                  </p:childTnLst>
                                </p:cTn>
                              </p:par>
                              <p:par>
                                <p:cTn id="221" presetID="15" presetClass="entr" presetSubtype="0" fill="hold" grpId="0" nodeType="withEffect">
                                  <p:stCondLst>
                                    <p:cond delay="0"/>
                                  </p:stCondLst>
                                  <p:childTnLst>
                                    <p:set>
                                      <p:cBhvr>
                                        <p:cTn id="222" dur="1" fill="hold">
                                          <p:stCondLst>
                                            <p:cond delay="0"/>
                                          </p:stCondLst>
                                        </p:cTn>
                                        <p:tgtEl>
                                          <p:spTgt spid="60451"/>
                                        </p:tgtEl>
                                        <p:attrNameLst>
                                          <p:attrName>style.visibility</p:attrName>
                                        </p:attrNameLst>
                                      </p:cBhvr>
                                      <p:to>
                                        <p:strVal val="visible"/>
                                      </p:to>
                                    </p:set>
                                    <p:anim calcmode="lin" valueType="num">
                                      <p:cBhvr>
                                        <p:cTn id="223" dur="1000" fill="hold"/>
                                        <p:tgtEl>
                                          <p:spTgt spid="60451"/>
                                        </p:tgtEl>
                                        <p:attrNameLst>
                                          <p:attrName>ppt_w</p:attrName>
                                        </p:attrNameLst>
                                      </p:cBhvr>
                                      <p:tavLst>
                                        <p:tav tm="0">
                                          <p:val>
                                            <p:fltVal val="0"/>
                                          </p:val>
                                        </p:tav>
                                        <p:tav tm="100000">
                                          <p:val>
                                            <p:strVal val="#ppt_w"/>
                                          </p:val>
                                        </p:tav>
                                      </p:tavLst>
                                    </p:anim>
                                    <p:anim calcmode="lin" valueType="num">
                                      <p:cBhvr>
                                        <p:cTn id="224" dur="1000" fill="hold"/>
                                        <p:tgtEl>
                                          <p:spTgt spid="60451"/>
                                        </p:tgtEl>
                                        <p:attrNameLst>
                                          <p:attrName>ppt_h</p:attrName>
                                        </p:attrNameLst>
                                      </p:cBhvr>
                                      <p:tavLst>
                                        <p:tav tm="0">
                                          <p:val>
                                            <p:fltVal val="0"/>
                                          </p:val>
                                        </p:tav>
                                        <p:tav tm="100000">
                                          <p:val>
                                            <p:strVal val="#ppt_h"/>
                                          </p:val>
                                        </p:tav>
                                      </p:tavLst>
                                    </p:anim>
                                    <p:anim calcmode="lin" valueType="num">
                                      <p:cBhvr>
                                        <p:cTn id="225" dur="1000" fill="hold"/>
                                        <p:tgtEl>
                                          <p:spTgt spid="60451"/>
                                        </p:tgtEl>
                                        <p:attrNameLst>
                                          <p:attrName>ppt_x</p:attrName>
                                        </p:attrNameLst>
                                      </p:cBhvr>
                                      <p:tavLst>
                                        <p:tav tm="0" fmla="#ppt_x+(cos(-2*pi*(1-$))*-#ppt_x-sin(-2*pi*(1-$))*(1-#ppt_y))*(1-$)">
                                          <p:val>
                                            <p:fltVal val="0"/>
                                          </p:val>
                                        </p:tav>
                                        <p:tav tm="100000">
                                          <p:val>
                                            <p:fltVal val="1"/>
                                          </p:val>
                                        </p:tav>
                                      </p:tavLst>
                                    </p:anim>
                                    <p:anim calcmode="lin" valueType="num">
                                      <p:cBhvr>
                                        <p:cTn id="226" dur="1000" fill="hold"/>
                                        <p:tgtEl>
                                          <p:spTgt spid="60451"/>
                                        </p:tgtEl>
                                        <p:attrNameLst>
                                          <p:attrName>ppt_y</p:attrName>
                                        </p:attrNameLst>
                                      </p:cBhvr>
                                      <p:tavLst>
                                        <p:tav tm="0" fmla="#ppt_y+(sin(-2*pi*(1-$))*-#ppt_x+cos(-2*pi*(1-$))*(1-#ppt_y))*(1-$)">
                                          <p:val>
                                            <p:fltVal val="0"/>
                                          </p:val>
                                        </p:tav>
                                        <p:tav tm="100000">
                                          <p:val>
                                            <p:fltVal val="1"/>
                                          </p:val>
                                        </p:tav>
                                      </p:tavLst>
                                    </p:anim>
                                  </p:childTnLst>
                                </p:cTn>
                              </p:par>
                              <p:par>
                                <p:cTn id="227" presetID="18" presetClass="entr" presetSubtype="12" fill="hold" grpId="0" nodeType="withEffect">
                                  <p:stCondLst>
                                    <p:cond delay="0"/>
                                  </p:stCondLst>
                                  <p:childTnLst>
                                    <p:set>
                                      <p:cBhvr>
                                        <p:cTn id="228" dur="1" fill="hold">
                                          <p:stCondLst>
                                            <p:cond delay="0"/>
                                          </p:stCondLst>
                                        </p:cTn>
                                        <p:tgtEl>
                                          <p:spTgt spid="60469"/>
                                        </p:tgtEl>
                                        <p:attrNameLst>
                                          <p:attrName>style.visibility</p:attrName>
                                        </p:attrNameLst>
                                      </p:cBhvr>
                                      <p:to>
                                        <p:strVal val="visible"/>
                                      </p:to>
                                    </p:set>
                                    <p:animEffect transition="in" filter="strips(downLeft)">
                                      <p:cBhvr>
                                        <p:cTn id="229" dur="500"/>
                                        <p:tgtEl>
                                          <p:spTgt spid="60469"/>
                                        </p:tgtEl>
                                      </p:cBhvr>
                                    </p:animEffect>
                                  </p:childTnLst>
                                </p:cTn>
                              </p:par>
                            </p:childTnLst>
                          </p:cTn>
                        </p:par>
                      </p:childTnLst>
                    </p:cTn>
                  </p:par>
                  <p:par>
                    <p:cTn id="230" fill="hold" nodeType="clickPar">
                      <p:stCondLst>
                        <p:cond delay="indefinite"/>
                      </p:stCondLst>
                      <p:childTnLst>
                        <p:par>
                          <p:cTn id="231" fill="hold" nodeType="withGroup">
                            <p:stCondLst>
                              <p:cond delay="0"/>
                            </p:stCondLst>
                            <p:childTnLst>
                              <p:par>
                                <p:cTn id="232" presetID="2" presetClass="entr" presetSubtype="1" fill="hold" grpId="0" nodeType="clickEffect">
                                  <p:stCondLst>
                                    <p:cond delay="0"/>
                                  </p:stCondLst>
                                  <p:childTnLst>
                                    <p:set>
                                      <p:cBhvr>
                                        <p:cTn id="233" dur="1" fill="hold">
                                          <p:stCondLst>
                                            <p:cond delay="0"/>
                                          </p:stCondLst>
                                        </p:cTn>
                                        <p:tgtEl>
                                          <p:spTgt spid="60483"/>
                                        </p:tgtEl>
                                        <p:attrNameLst>
                                          <p:attrName>style.visibility</p:attrName>
                                        </p:attrNameLst>
                                      </p:cBhvr>
                                      <p:to>
                                        <p:strVal val="visible"/>
                                      </p:to>
                                    </p:set>
                                    <p:anim calcmode="lin" valueType="num">
                                      <p:cBhvr additive="base">
                                        <p:cTn id="234" dur="500" fill="hold"/>
                                        <p:tgtEl>
                                          <p:spTgt spid="60483"/>
                                        </p:tgtEl>
                                        <p:attrNameLst>
                                          <p:attrName>ppt_x</p:attrName>
                                        </p:attrNameLst>
                                      </p:cBhvr>
                                      <p:tavLst>
                                        <p:tav tm="0">
                                          <p:val>
                                            <p:strVal val="#ppt_x"/>
                                          </p:val>
                                        </p:tav>
                                        <p:tav tm="100000">
                                          <p:val>
                                            <p:strVal val="#ppt_x"/>
                                          </p:val>
                                        </p:tav>
                                      </p:tavLst>
                                    </p:anim>
                                    <p:anim calcmode="lin" valueType="num">
                                      <p:cBhvr additive="base">
                                        <p:cTn id="235" dur="500" fill="hold"/>
                                        <p:tgtEl>
                                          <p:spTgt spid="60483"/>
                                        </p:tgtEl>
                                        <p:attrNameLst>
                                          <p:attrName>ppt_y</p:attrName>
                                        </p:attrNameLst>
                                      </p:cBhvr>
                                      <p:tavLst>
                                        <p:tav tm="0">
                                          <p:val>
                                            <p:strVal val="0-#ppt_h/2"/>
                                          </p:val>
                                        </p:tav>
                                        <p:tav tm="100000">
                                          <p:val>
                                            <p:strVal val="#ppt_y"/>
                                          </p:val>
                                        </p:tav>
                                      </p:tavLst>
                                    </p:anim>
                                  </p:childTnLst>
                                </p:cTn>
                              </p:par>
                              <p:par>
                                <p:cTn id="236" presetID="2" presetClass="entr" presetSubtype="1" fill="hold" grpId="0" nodeType="withEffect">
                                  <p:stCondLst>
                                    <p:cond delay="0"/>
                                  </p:stCondLst>
                                  <p:childTnLst>
                                    <p:set>
                                      <p:cBhvr>
                                        <p:cTn id="237" dur="1" fill="hold">
                                          <p:stCondLst>
                                            <p:cond delay="0"/>
                                          </p:stCondLst>
                                        </p:cTn>
                                        <p:tgtEl>
                                          <p:spTgt spid="60485"/>
                                        </p:tgtEl>
                                        <p:attrNameLst>
                                          <p:attrName>style.visibility</p:attrName>
                                        </p:attrNameLst>
                                      </p:cBhvr>
                                      <p:to>
                                        <p:strVal val="visible"/>
                                      </p:to>
                                    </p:set>
                                    <p:anim calcmode="lin" valueType="num">
                                      <p:cBhvr additive="base">
                                        <p:cTn id="238" dur="500" fill="hold"/>
                                        <p:tgtEl>
                                          <p:spTgt spid="60485"/>
                                        </p:tgtEl>
                                        <p:attrNameLst>
                                          <p:attrName>ppt_x</p:attrName>
                                        </p:attrNameLst>
                                      </p:cBhvr>
                                      <p:tavLst>
                                        <p:tav tm="0">
                                          <p:val>
                                            <p:strVal val="#ppt_x"/>
                                          </p:val>
                                        </p:tav>
                                        <p:tav tm="100000">
                                          <p:val>
                                            <p:strVal val="#ppt_x"/>
                                          </p:val>
                                        </p:tav>
                                      </p:tavLst>
                                    </p:anim>
                                    <p:anim calcmode="lin" valueType="num">
                                      <p:cBhvr additive="base">
                                        <p:cTn id="239" dur="500" fill="hold"/>
                                        <p:tgtEl>
                                          <p:spTgt spid="60485"/>
                                        </p:tgtEl>
                                        <p:attrNameLst>
                                          <p:attrName>ppt_y</p:attrName>
                                        </p:attrNameLst>
                                      </p:cBhvr>
                                      <p:tavLst>
                                        <p:tav tm="0">
                                          <p:val>
                                            <p:strVal val="0-#ppt_h/2"/>
                                          </p:val>
                                        </p:tav>
                                        <p:tav tm="100000">
                                          <p:val>
                                            <p:strVal val="#ppt_y"/>
                                          </p:val>
                                        </p:tav>
                                      </p:tavLst>
                                    </p:anim>
                                  </p:childTnLst>
                                </p:cTn>
                              </p:par>
                              <p:par>
                                <p:cTn id="240" presetID="2" presetClass="entr" presetSubtype="1" fill="hold" grpId="0" nodeType="withEffect">
                                  <p:stCondLst>
                                    <p:cond delay="0"/>
                                  </p:stCondLst>
                                  <p:childTnLst>
                                    <p:set>
                                      <p:cBhvr>
                                        <p:cTn id="241" dur="1" fill="hold">
                                          <p:stCondLst>
                                            <p:cond delay="0"/>
                                          </p:stCondLst>
                                        </p:cTn>
                                        <p:tgtEl>
                                          <p:spTgt spid="60484"/>
                                        </p:tgtEl>
                                        <p:attrNameLst>
                                          <p:attrName>style.visibility</p:attrName>
                                        </p:attrNameLst>
                                      </p:cBhvr>
                                      <p:to>
                                        <p:strVal val="visible"/>
                                      </p:to>
                                    </p:set>
                                    <p:anim calcmode="lin" valueType="num">
                                      <p:cBhvr additive="base">
                                        <p:cTn id="242" dur="500" fill="hold"/>
                                        <p:tgtEl>
                                          <p:spTgt spid="60484"/>
                                        </p:tgtEl>
                                        <p:attrNameLst>
                                          <p:attrName>ppt_x</p:attrName>
                                        </p:attrNameLst>
                                      </p:cBhvr>
                                      <p:tavLst>
                                        <p:tav tm="0">
                                          <p:val>
                                            <p:strVal val="#ppt_x"/>
                                          </p:val>
                                        </p:tav>
                                        <p:tav tm="100000">
                                          <p:val>
                                            <p:strVal val="#ppt_x"/>
                                          </p:val>
                                        </p:tav>
                                      </p:tavLst>
                                    </p:anim>
                                    <p:anim calcmode="lin" valueType="num">
                                      <p:cBhvr additive="base">
                                        <p:cTn id="243" dur="500" fill="hold"/>
                                        <p:tgtEl>
                                          <p:spTgt spid="60484"/>
                                        </p:tgtEl>
                                        <p:attrNameLst>
                                          <p:attrName>ppt_y</p:attrName>
                                        </p:attrNameLst>
                                      </p:cBhvr>
                                      <p:tavLst>
                                        <p:tav tm="0">
                                          <p:val>
                                            <p:strVal val="0-#ppt_h/2"/>
                                          </p:val>
                                        </p:tav>
                                        <p:tav tm="100000">
                                          <p:val>
                                            <p:strVal val="#ppt_y"/>
                                          </p:val>
                                        </p:tav>
                                      </p:tavLst>
                                    </p:anim>
                                  </p:childTnLst>
                                </p:cTn>
                              </p:par>
                            </p:childTnLst>
                          </p:cTn>
                        </p:par>
                        <p:par>
                          <p:cTn id="244" fill="hold" nodeType="afterGroup">
                            <p:stCondLst>
                              <p:cond delay="500"/>
                            </p:stCondLst>
                            <p:childTnLst>
                              <p:par>
                                <p:cTn id="245" presetID="29" presetClass="entr" presetSubtype="0" fill="hold" grpId="0" nodeType="afterEffect">
                                  <p:stCondLst>
                                    <p:cond delay="0"/>
                                  </p:stCondLst>
                                  <p:childTnLst>
                                    <p:set>
                                      <p:cBhvr>
                                        <p:cTn id="246" dur="1" fill="hold">
                                          <p:stCondLst>
                                            <p:cond delay="0"/>
                                          </p:stCondLst>
                                        </p:cTn>
                                        <p:tgtEl>
                                          <p:spTgt spid="60473"/>
                                        </p:tgtEl>
                                        <p:attrNameLst>
                                          <p:attrName>style.visibility</p:attrName>
                                        </p:attrNameLst>
                                      </p:cBhvr>
                                      <p:to>
                                        <p:strVal val="visible"/>
                                      </p:to>
                                    </p:set>
                                    <p:anim calcmode="lin" valueType="num">
                                      <p:cBhvr>
                                        <p:cTn id="247" dur="1000" fill="hold"/>
                                        <p:tgtEl>
                                          <p:spTgt spid="60473"/>
                                        </p:tgtEl>
                                        <p:attrNameLst>
                                          <p:attrName>ppt_x</p:attrName>
                                        </p:attrNameLst>
                                      </p:cBhvr>
                                      <p:tavLst>
                                        <p:tav tm="0">
                                          <p:val>
                                            <p:strVal val="#ppt_x-.2"/>
                                          </p:val>
                                        </p:tav>
                                        <p:tav tm="100000">
                                          <p:val>
                                            <p:strVal val="#ppt_x"/>
                                          </p:val>
                                        </p:tav>
                                      </p:tavLst>
                                    </p:anim>
                                    <p:anim calcmode="lin" valueType="num">
                                      <p:cBhvr>
                                        <p:cTn id="248" dur="1000" fill="hold"/>
                                        <p:tgtEl>
                                          <p:spTgt spid="60473"/>
                                        </p:tgtEl>
                                        <p:attrNameLst>
                                          <p:attrName>ppt_y</p:attrName>
                                        </p:attrNameLst>
                                      </p:cBhvr>
                                      <p:tavLst>
                                        <p:tav tm="0">
                                          <p:val>
                                            <p:strVal val="#ppt_y"/>
                                          </p:val>
                                        </p:tav>
                                        <p:tav tm="100000">
                                          <p:val>
                                            <p:strVal val="#ppt_y"/>
                                          </p:val>
                                        </p:tav>
                                      </p:tavLst>
                                    </p:anim>
                                    <p:animEffect transition="in" filter="wipe(right)" prLst="gradientSize: 0.1">
                                      <p:cBhvr>
                                        <p:cTn id="249" dur="1000"/>
                                        <p:tgtEl>
                                          <p:spTgt spid="60473"/>
                                        </p:tgtEl>
                                      </p:cBhvr>
                                    </p:animEffect>
                                  </p:childTnLst>
                                </p:cTn>
                              </p:par>
                              <p:par>
                                <p:cTn id="250" presetID="2" presetClass="entr" presetSubtype="1" fill="hold" grpId="0" nodeType="withEffect">
                                  <p:stCondLst>
                                    <p:cond delay="0"/>
                                  </p:stCondLst>
                                  <p:childTnLst>
                                    <p:set>
                                      <p:cBhvr>
                                        <p:cTn id="251" dur="1" fill="hold">
                                          <p:stCondLst>
                                            <p:cond delay="0"/>
                                          </p:stCondLst>
                                        </p:cTn>
                                        <p:tgtEl>
                                          <p:spTgt spid="60474"/>
                                        </p:tgtEl>
                                        <p:attrNameLst>
                                          <p:attrName>style.visibility</p:attrName>
                                        </p:attrNameLst>
                                      </p:cBhvr>
                                      <p:to>
                                        <p:strVal val="visible"/>
                                      </p:to>
                                    </p:set>
                                    <p:anim calcmode="lin" valueType="num">
                                      <p:cBhvr additive="base">
                                        <p:cTn id="252" dur="500" fill="hold"/>
                                        <p:tgtEl>
                                          <p:spTgt spid="60474"/>
                                        </p:tgtEl>
                                        <p:attrNameLst>
                                          <p:attrName>ppt_x</p:attrName>
                                        </p:attrNameLst>
                                      </p:cBhvr>
                                      <p:tavLst>
                                        <p:tav tm="0">
                                          <p:val>
                                            <p:strVal val="#ppt_x"/>
                                          </p:val>
                                        </p:tav>
                                        <p:tav tm="100000">
                                          <p:val>
                                            <p:strVal val="#ppt_x"/>
                                          </p:val>
                                        </p:tav>
                                      </p:tavLst>
                                    </p:anim>
                                    <p:anim calcmode="lin" valueType="num">
                                      <p:cBhvr additive="base">
                                        <p:cTn id="253" dur="500" fill="hold"/>
                                        <p:tgtEl>
                                          <p:spTgt spid="60474"/>
                                        </p:tgtEl>
                                        <p:attrNameLst>
                                          <p:attrName>ppt_y</p:attrName>
                                        </p:attrNameLst>
                                      </p:cBhvr>
                                      <p:tavLst>
                                        <p:tav tm="0">
                                          <p:val>
                                            <p:strVal val="0-#ppt_h/2"/>
                                          </p:val>
                                        </p:tav>
                                        <p:tav tm="100000">
                                          <p:val>
                                            <p:strVal val="#ppt_y"/>
                                          </p:val>
                                        </p:tav>
                                      </p:tavLst>
                                    </p:anim>
                                  </p:childTnLst>
                                </p:cTn>
                              </p:par>
                              <p:par>
                                <p:cTn id="254" presetID="2" presetClass="entr" presetSubtype="1" fill="hold" grpId="0" nodeType="withEffect">
                                  <p:stCondLst>
                                    <p:cond delay="0"/>
                                  </p:stCondLst>
                                  <p:childTnLst>
                                    <p:set>
                                      <p:cBhvr>
                                        <p:cTn id="255" dur="1" fill="hold">
                                          <p:stCondLst>
                                            <p:cond delay="0"/>
                                          </p:stCondLst>
                                        </p:cTn>
                                        <p:tgtEl>
                                          <p:spTgt spid="60479"/>
                                        </p:tgtEl>
                                        <p:attrNameLst>
                                          <p:attrName>style.visibility</p:attrName>
                                        </p:attrNameLst>
                                      </p:cBhvr>
                                      <p:to>
                                        <p:strVal val="visible"/>
                                      </p:to>
                                    </p:set>
                                    <p:anim calcmode="lin" valueType="num">
                                      <p:cBhvr additive="base">
                                        <p:cTn id="256" dur="500" fill="hold"/>
                                        <p:tgtEl>
                                          <p:spTgt spid="60479"/>
                                        </p:tgtEl>
                                        <p:attrNameLst>
                                          <p:attrName>ppt_x</p:attrName>
                                        </p:attrNameLst>
                                      </p:cBhvr>
                                      <p:tavLst>
                                        <p:tav tm="0">
                                          <p:val>
                                            <p:strVal val="#ppt_x"/>
                                          </p:val>
                                        </p:tav>
                                        <p:tav tm="100000">
                                          <p:val>
                                            <p:strVal val="#ppt_x"/>
                                          </p:val>
                                        </p:tav>
                                      </p:tavLst>
                                    </p:anim>
                                    <p:anim calcmode="lin" valueType="num">
                                      <p:cBhvr additive="base">
                                        <p:cTn id="257" dur="500" fill="hold"/>
                                        <p:tgtEl>
                                          <p:spTgt spid="60479"/>
                                        </p:tgtEl>
                                        <p:attrNameLst>
                                          <p:attrName>ppt_y</p:attrName>
                                        </p:attrNameLst>
                                      </p:cBhvr>
                                      <p:tavLst>
                                        <p:tav tm="0">
                                          <p:val>
                                            <p:strVal val="0-#ppt_h/2"/>
                                          </p:val>
                                        </p:tav>
                                        <p:tav tm="100000">
                                          <p:val>
                                            <p:strVal val="#ppt_y"/>
                                          </p:val>
                                        </p:tav>
                                      </p:tavLst>
                                    </p:anim>
                                  </p:childTnLst>
                                </p:cTn>
                              </p:par>
                              <p:par>
                                <p:cTn id="258" presetID="2" presetClass="entr" presetSubtype="1" fill="hold" grpId="0" nodeType="withEffect">
                                  <p:stCondLst>
                                    <p:cond delay="0"/>
                                  </p:stCondLst>
                                  <p:childTnLst>
                                    <p:set>
                                      <p:cBhvr>
                                        <p:cTn id="259" dur="1" fill="hold">
                                          <p:stCondLst>
                                            <p:cond delay="0"/>
                                          </p:stCondLst>
                                        </p:cTn>
                                        <p:tgtEl>
                                          <p:spTgt spid="60475"/>
                                        </p:tgtEl>
                                        <p:attrNameLst>
                                          <p:attrName>style.visibility</p:attrName>
                                        </p:attrNameLst>
                                      </p:cBhvr>
                                      <p:to>
                                        <p:strVal val="visible"/>
                                      </p:to>
                                    </p:set>
                                    <p:anim calcmode="lin" valueType="num">
                                      <p:cBhvr additive="base">
                                        <p:cTn id="260" dur="500" fill="hold"/>
                                        <p:tgtEl>
                                          <p:spTgt spid="60475"/>
                                        </p:tgtEl>
                                        <p:attrNameLst>
                                          <p:attrName>ppt_x</p:attrName>
                                        </p:attrNameLst>
                                      </p:cBhvr>
                                      <p:tavLst>
                                        <p:tav tm="0">
                                          <p:val>
                                            <p:strVal val="#ppt_x"/>
                                          </p:val>
                                        </p:tav>
                                        <p:tav tm="100000">
                                          <p:val>
                                            <p:strVal val="#ppt_x"/>
                                          </p:val>
                                        </p:tav>
                                      </p:tavLst>
                                    </p:anim>
                                    <p:anim calcmode="lin" valueType="num">
                                      <p:cBhvr additive="base">
                                        <p:cTn id="261" dur="500" fill="hold"/>
                                        <p:tgtEl>
                                          <p:spTgt spid="60475"/>
                                        </p:tgtEl>
                                        <p:attrNameLst>
                                          <p:attrName>ppt_y</p:attrName>
                                        </p:attrNameLst>
                                      </p:cBhvr>
                                      <p:tavLst>
                                        <p:tav tm="0">
                                          <p:val>
                                            <p:strVal val="0-#ppt_h/2"/>
                                          </p:val>
                                        </p:tav>
                                        <p:tav tm="100000">
                                          <p:val>
                                            <p:strVal val="#ppt_y"/>
                                          </p:val>
                                        </p:tav>
                                      </p:tavLst>
                                    </p:anim>
                                  </p:childTnLst>
                                </p:cTn>
                              </p:par>
                            </p:childTnLst>
                          </p:cTn>
                        </p:par>
                        <p:par>
                          <p:cTn id="262" fill="hold" nodeType="afterGroup">
                            <p:stCondLst>
                              <p:cond delay="1500"/>
                            </p:stCondLst>
                            <p:childTnLst>
                              <p:par>
                                <p:cTn id="263" presetID="40" presetClass="entr" presetSubtype="0" fill="hold" grpId="0" nodeType="afterEffect">
                                  <p:stCondLst>
                                    <p:cond delay="0"/>
                                  </p:stCondLst>
                                  <p:iterate type="lt">
                                    <p:tmPct val="10000"/>
                                  </p:iterate>
                                  <p:childTnLst>
                                    <p:set>
                                      <p:cBhvr>
                                        <p:cTn id="264" dur="1" fill="hold">
                                          <p:stCondLst>
                                            <p:cond delay="0"/>
                                          </p:stCondLst>
                                        </p:cTn>
                                        <p:tgtEl>
                                          <p:spTgt spid="60481"/>
                                        </p:tgtEl>
                                        <p:attrNameLst>
                                          <p:attrName>style.visibility</p:attrName>
                                        </p:attrNameLst>
                                      </p:cBhvr>
                                      <p:to>
                                        <p:strVal val="visible"/>
                                      </p:to>
                                    </p:set>
                                    <p:animEffect transition="in" filter="fade">
                                      <p:cBhvr>
                                        <p:cTn id="265" dur="500"/>
                                        <p:tgtEl>
                                          <p:spTgt spid="60481"/>
                                        </p:tgtEl>
                                      </p:cBhvr>
                                    </p:animEffect>
                                    <p:anim calcmode="lin" valueType="num">
                                      <p:cBhvr>
                                        <p:cTn id="266" dur="500" fill="hold"/>
                                        <p:tgtEl>
                                          <p:spTgt spid="60481"/>
                                        </p:tgtEl>
                                        <p:attrNameLst>
                                          <p:attrName>ppt_x</p:attrName>
                                        </p:attrNameLst>
                                      </p:cBhvr>
                                      <p:tavLst>
                                        <p:tav tm="0">
                                          <p:val>
                                            <p:strVal val="#ppt_x-.1"/>
                                          </p:val>
                                        </p:tav>
                                        <p:tav tm="100000">
                                          <p:val>
                                            <p:strVal val="#ppt_x"/>
                                          </p:val>
                                        </p:tav>
                                      </p:tavLst>
                                    </p:anim>
                                    <p:anim calcmode="lin" valueType="num">
                                      <p:cBhvr>
                                        <p:cTn id="267" dur="500" fill="hold"/>
                                        <p:tgtEl>
                                          <p:spTgt spid="60481"/>
                                        </p:tgtEl>
                                        <p:attrNameLst>
                                          <p:attrName>ppt_y</p:attrName>
                                        </p:attrNameLst>
                                      </p:cBhvr>
                                      <p:tavLst>
                                        <p:tav tm="0">
                                          <p:val>
                                            <p:strVal val="#ppt_y"/>
                                          </p:val>
                                        </p:tav>
                                        <p:tav tm="100000">
                                          <p:val>
                                            <p:strVal val="#ppt_y"/>
                                          </p:val>
                                        </p:tav>
                                      </p:tavLst>
                                    </p:anim>
                                  </p:childTnLst>
                                </p:cTn>
                              </p:par>
                              <p:par>
                                <p:cTn id="268" presetID="49" presetClass="entr" presetSubtype="0" decel="100000" fill="hold" grpId="0" nodeType="withEffect">
                                  <p:stCondLst>
                                    <p:cond delay="0"/>
                                  </p:stCondLst>
                                  <p:childTnLst>
                                    <p:set>
                                      <p:cBhvr>
                                        <p:cTn id="269" dur="1" fill="hold">
                                          <p:stCondLst>
                                            <p:cond delay="0"/>
                                          </p:stCondLst>
                                        </p:cTn>
                                        <p:tgtEl>
                                          <p:spTgt spid="60480"/>
                                        </p:tgtEl>
                                        <p:attrNameLst>
                                          <p:attrName>style.visibility</p:attrName>
                                        </p:attrNameLst>
                                      </p:cBhvr>
                                      <p:to>
                                        <p:strVal val="visible"/>
                                      </p:to>
                                    </p:set>
                                    <p:anim calcmode="lin" valueType="num">
                                      <p:cBhvr>
                                        <p:cTn id="270" dur="500" fill="hold"/>
                                        <p:tgtEl>
                                          <p:spTgt spid="60480"/>
                                        </p:tgtEl>
                                        <p:attrNameLst>
                                          <p:attrName>ppt_w</p:attrName>
                                        </p:attrNameLst>
                                      </p:cBhvr>
                                      <p:tavLst>
                                        <p:tav tm="0">
                                          <p:val>
                                            <p:fltVal val="0"/>
                                          </p:val>
                                        </p:tav>
                                        <p:tav tm="100000">
                                          <p:val>
                                            <p:strVal val="#ppt_w"/>
                                          </p:val>
                                        </p:tav>
                                      </p:tavLst>
                                    </p:anim>
                                    <p:anim calcmode="lin" valueType="num">
                                      <p:cBhvr>
                                        <p:cTn id="271" dur="500" fill="hold"/>
                                        <p:tgtEl>
                                          <p:spTgt spid="60480"/>
                                        </p:tgtEl>
                                        <p:attrNameLst>
                                          <p:attrName>ppt_h</p:attrName>
                                        </p:attrNameLst>
                                      </p:cBhvr>
                                      <p:tavLst>
                                        <p:tav tm="0">
                                          <p:val>
                                            <p:fltVal val="0"/>
                                          </p:val>
                                        </p:tav>
                                        <p:tav tm="100000">
                                          <p:val>
                                            <p:strVal val="#ppt_h"/>
                                          </p:val>
                                        </p:tav>
                                      </p:tavLst>
                                    </p:anim>
                                    <p:anim calcmode="lin" valueType="num">
                                      <p:cBhvr>
                                        <p:cTn id="272" dur="500" fill="hold"/>
                                        <p:tgtEl>
                                          <p:spTgt spid="60480"/>
                                        </p:tgtEl>
                                        <p:attrNameLst>
                                          <p:attrName>style.rotation</p:attrName>
                                        </p:attrNameLst>
                                      </p:cBhvr>
                                      <p:tavLst>
                                        <p:tav tm="0">
                                          <p:val>
                                            <p:fltVal val="360"/>
                                          </p:val>
                                        </p:tav>
                                        <p:tav tm="100000">
                                          <p:val>
                                            <p:fltVal val="0"/>
                                          </p:val>
                                        </p:tav>
                                      </p:tavLst>
                                    </p:anim>
                                    <p:animEffect transition="in" filter="fade">
                                      <p:cBhvr>
                                        <p:cTn id="273" dur="500"/>
                                        <p:tgtEl>
                                          <p:spTgt spid="60480"/>
                                        </p:tgtEl>
                                      </p:cBhvr>
                                    </p:animEffect>
                                  </p:childTnLst>
                                </p:cTn>
                              </p:par>
                            </p:childTnLst>
                          </p:cTn>
                        </p:par>
                        <p:par>
                          <p:cTn id="274" fill="hold" nodeType="afterGroup">
                            <p:stCondLst>
                              <p:cond delay="2550"/>
                            </p:stCondLst>
                            <p:childTnLst>
                              <p:par>
                                <p:cTn id="275" presetID="20" presetClass="entr" presetSubtype="0" fill="hold" grpId="0" nodeType="afterEffect">
                                  <p:stCondLst>
                                    <p:cond delay="0"/>
                                  </p:stCondLst>
                                  <p:childTnLst>
                                    <p:set>
                                      <p:cBhvr>
                                        <p:cTn id="276" dur="1" fill="hold">
                                          <p:stCondLst>
                                            <p:cond delay="0"/>
                                          </p:stCondLst>
                                        </p:cTn>
                                        <p:tgtEl>
                                          <p:spTgt spid="60477"/>
                                        </p:tgtEl>
                                        <p:attrNameLst>
                                          <p:attrName>style.visibility</p:attrName>
                                        </p:attrNameLst>
                                      </p:cBhvr>
                                      <p:to>
                                        <p:strVal val="visible"/>
                                      </p:to>
                                    </p:set>
                                    <p:animEffect transition="in" filter="wedge">
                                      <p:cBhvr>
                                        <p:cTn id="277" dur="500"/>
                                        <p:tgtEl>
                                          <p:spTgt spid="60477"/>
                                        </p:tgtEl>
                                      </p:cBhvr>
                                    </p:animEffect>
                                  </p:childTnLst>
                                </p:cTn>
                              </p:par>
                              <p:par>
                                <p:cTn id="278" presetID="20" presetClass="entr" presetSubtype="0" fill="hold" grpId="0" nodeType="withEffect">
                                  <p:stCondLst>
                                    <p:cond delay="0"/>
                                  </p:stCondLst>
                                  <p:childTnLst>
                                    <p:set>
                                      <p:cBhvr>
                                        <p:cTn id="279" dur="1" fill="hold">
                                          <p:stCondLst>
                                            <p:cond delay="0"/>
                                          </p:stCondLst>
                                        </p:cTn>
                                        <p:tgtEl>
                                          <p:spTgt spid="60472"/>
                                        </p:tgtEl>
                                        <p:attrNameLst>
                                          <p:attrName>style.visibility</p:attrName>
                                        </p:attrNameLst>
                                      </p:cBhvr>
                                      <p:to>
                                        <p:strVal val="visible"/>
                                      </p:to>
                                    </p:set>
                                    <p:animEffect transition="in" filter="wedge">
                                      <p:cBhvr>
                                        <p:cTn id="280" dur="500"/>
                                        <p:tgtEl>
                                          <p:spTgt spid="60472"/>
                                        </p:tgtEl>
                                      </p:cBhvr>
                                    </p:animEffect>
                                  </p:childTnLst>
                                </p:cTn>
                              </p:par>
                              <p:par>
                                <p:cTn id="281" presetID="20" presetClass="entr" presetSubtype="0" fill="hold" grpId="0" nodeType="withEffect">
                                  <p:stCondLst>
                                    <p:cond delay="0"/>
                                  </p:stCondLst>
                                  <p:childTnLst>
                                    <p:set>
                                      <p:cBhvr>
                                        <p:cTn id="282" dur="1" fill="hold">
                                          <p:stCondLst>
                                            <p:cond delay="0"/>
                                          </p:stCondLst>
                                        </p:cTn>
                                        <p:tgtEl>
                                          <p:spTgt spid="60478"/>
                                        </p:tgtEl>
                                        <p:attrNameLst>
                                          <p:attrName>style.visibility</p:attrName>
                                        </p:attrNameLst>
                                      </p:cBhvr>
                                      <p:to>
                                        <p:strVal val="visible"/>
                                      </p:to>
                                    </p:set>
                                    <p:animEffect transition="in" filter="wedge">
                                      <p:cBhvr>
                                        <p:cTn id="283" dur="500"/>
                                        <p:tgtEl>
                                          <p:spTgt spid="60478"/>
                                        </p:tgtEl>
                                      </p:cBhvr>
                                    </p:animEffect>
                                  </p:childTnLst>
                                </p:cTn>
                              </p:par>
                              <p:par>
                                <p:cTn id="284" presetID="20" presetClass="entr" presetSubtype="0" fill="hold" grpId="0" nodeType="withEffect">
                                  <p:stCondLst>
                                    <p:cond delay="0"/>
                                  </p:stCondLst>
                                  <p:childTnLst>
                                    <p:set>
                                      <p:cBhvr>
                                        <p:cTn id="285" dur="1" fill="hold">
                                          <p:stCondLst>
                                            <p:cond delay="0"/>
                                          </p:stCondLst>
                                        </p:cTn>
                                        <p:tgtEl>
                                          <p:spTgt spid="60476"/>
                                        </p:tgtEl>
                                        <p:attrNameLst>
                                          <p:attrName>style.visibility</p:attrName>
                                        </p:attrNameLst>
                                      </p:cBhvr>
                                      <p:to>
                                        <p:strVal val="visible"/>
                                      </p:to>
                                    </p:set>
                                    <p:animEffect transition="in" filter="wedge">
                                      <p:cBhvr>
                                        <p:cTn id="286" dur="500"/>
                                        <p:tgtEl>
                                          <p:spTgt spid="60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animBg="1"/>
      <p:bldP spid="60420" grpId="0" animBg="1"/>
      <p:bldP spid="60421" grpId="0" animBg="1"/>
      <p:bldP spid="60422" grpId="0" animBg="1"/>
      <p:bldP spid="60423" grpId="0" animBg="1"/>
      <p:bldP spid="60424" grpId="0" animBg="1"/>
      <p:bldP spid="60425" grpId="0" animBg="1"/>
      <p:bldP spid="60426" grpId="0" animBg="1"/>
      <p:bldP spid="60427" grpId="0" animBg="1"/>
      <p:bldP spid="60428" grpId="0" animBg="1"/>
      <p:bldP spid="60429" grpId="0" animBg="1"/>
      <p:bldP spid="60430" grpId="0" animBg="1"/>
      <p:bldP spid="60431" grpId="0" animBg="1"/>
      <p:bldP spid="60432" grpId="0" animBg="1"/>
      <p:bldP spid="60433" grpId="0" animBg="1"/>
      <p:bldP spid="60434" grpId="0" animBg="1"/>
      <p:bldP spid="60435" grpId="0"/>
      <p:bldP spid="60436" grpId="0" animBg="1"/>
      <p:bldP spid="60437" grpId="0"/>
      <p:bldP spid="60438" grpId="0" animBg="1"/>
      <p:bldP spid="60439" grpId="0"/>
      <p:bldP spid="60440" grpId="0" animBg="1"/>
      <p:bldP spid="60441" grpId="0"/>
      <p:bldP spid="60442" grpId="0" animBg="1"/>
      <p:bldP spid="60443" grpId="0" animBg="1"/>
      <p:bldP spid="60444" grpId="0" animBg="1"/>
      <p:bldP spid="60445" grpId="0" animBg="1"/>
      <p:bldP spid="60446" grpId="0" animBg="1"/>
      <p:bldP spid="60447" grpId="0" animBg="1"/>
      <p:bldP spid="60448" grpId="0" animBg="1"/>
      <p:bldP spid="60449" grpId="0" animBg="1"/>
      <p:bldP spid="60450" grpId="0" animBg="1"/>
      <p:bldP spid="60451" grpId="0" animBg="1"/>
      <p:bldP spid="60452" grpId="0" animBg="1"/>
      <p:bldP spid="60453" grpId="0" animBg="1"/>
      <p:bldP spid="60454" grpId="0" animBg="1"/>
      <p:bldP spid="60455" grpId="0" animBg="1"/>
      <p:bldP spid="60456" grpId="0" animBg="1"/>
      <p:bldP spid="60457" grpId="0" animBg="1"/>
      <p:bldP spid="60458" grpId="0" animBg="1"/>
      <p:bldP spid="60459" grpId="0" animBg="1"/>
      <p:bldP spid="60460" grpId="0" animBg="1"/>
      <p:bldP spid="60461" grpId="0" animBg="1"/>
      <p:bldP spid="60462" grpId="0" animBg="1"/>
      <p:bldP spid="60463" grpId="0" animBg="1"/>
      <p:bldP spid="60464" grpId="0"/>
      <p:bldP spid="60465" grpId="0"/>
      <p:bldP spid="60466" grpId="0"/>
      <p:bldP spid="60467" grpId="0"/>
      <p:bldP spid="60468" grpId="0" animBg="1"/>
      <p:bldP spid="60469" grpId="0" animBg="1"/>
      <p:bldP spid="60470" grpId="0" animBg="1"/>
      <p:bldP spid="60471" grpId="0" animBg="1"/>
      <p:bldP spid="60472" grpId="0" animBg="1"/>
      <p:bldP spid="60473" grpId="0" animBg="1"/>
      <p:bldP spid="60474" grpId="0" animBg="1"/>
      <p:bldP spid="60475" grpId="0" animBg="1"/>
      <p:bldP spid="60476" grpId="0" animBg="1"/>
      <p:bldP spid="60477" grpId="0" animBg="1"/>
      <p:bldP spid="60478" grpId="0" animBg="1"/>
      <p:bldP spid="60479" grpId="0" animBg="1"/>
      <p:bldP spid="60480" grpId="0"/>
      <p:bldP spid="60481" grpId="0"/>
      <p:bldP spid="60483" grpId="0" animBg="1"/>
      <p:bldP spid="60484" grpId="0" animBg="1"/>
      <p:bldP spid="604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1828800" y="381000"/>
            <a:ext cx="6934200" cy="1295400"/>
          </a:xfrm>
        </p:spPr>
        <p:txBody>
          <a:bodyPr/>
          <a:lstStyle/>
          <a:p>
            <a:r>
              <a:rPr lang="en-US" altLang="zh-TW" smtClean="0">
                <a:ea typeface="PMingLiU" pitchFamily="18" charset="-120"/>
              </a:rPr>
              <a:t>Human Monoclonal Antibodies</a:t>
            </a:r>
          </a:p>
        </p:txBody>
      </p:sp>
      <p:sp>
        <p:nvSpPr>
          <p:cNvPr id="215043" name="Rectangle 3"/>
          <p:cNvSpPr>
            <a:spLocks noGrp="1" noChangeArrowheads="1"/>
          </p:cNvSpPr>
          <p:nvPr>
            <p:ph type="body" idx="1"/>
          </p:nvPr>
        </p:nvSpPr>
        <p:spPr>
          <a:xfrm>
            <a:off x="2514600" y="2133600"/>
            <a:ext cx="7772400" cy="4114800"/>
          </a:xfrm>
        </p:spPr>
        <p:txBody>
          <a:bodyPr/>
          <a:lstStyle/>
          <a:p>
            <a:r>
              <a:rPr lang="en-US" altLang="zh-TW" sz="2400">
                <a:ea typeface="PMingLiU" pitchFamily="18" charset="-120"/>
              </a:rPr>
              <a:t>Production of human monoclonal antibody</a:t>
            </a:r>
          </a:p>
          <a:p>
            <a:pPr lvl="1"/>
            <a:r>
              <a:rPr lang="en-US" altLang="zh-TW" sz="2400">
                <a:ea typeface="PMingLiU" pitchFamily="18" charset="-120"/>
              </a:rPr>
              <a:t>There are numbers of technical difficulties</a:t>
            </a:r>
          </a:p>
          <a:p>
            <a:pPr lvl="2"/>
            <a:r>
              <a:rPr lang="en-US" altLang="zh-TW" smtClean="0">
                <a:ea typeface="PMingLiU" pitchFamily="18" charset="-120"/>
              </a:rPr>
              <a:t>The </a:t>
            </a:r>
            <a:r>
              <a:rPr lang="en-US" altLang="zh-TW" smtClean="0">
                <a:solidFill>
                  <a:srgbClr val="00B050"/>
                </a:solidFill>
                <a:ea typeface="PMingLiU" pitchFamily="18" charset="-120"/>
              </a:rPr>
              <a:t>lack of human myeloma cells </a:t>
            </a:r>
            <a:r>
              <a:rPr lang="en-US" altLang="zh-TW" smtClean="0">
                <a:ea typeface="PMingLiU" pitchFamily="18" charset="-120"/>
              </a:rPr>
              <a:t>to exhibit immortal growth, be susceptible to HAT selection, to not secrete antibody, and support antibody production in the hybridoma made with them</a:t>
            </a:r>
          </a:p>
          <a:p>
            <a:pPr lvl="2"/>
            <a:r>
              <a:rPr lang="en-US" altLang="zh-TW" smtClean="0">
                <a:ea typeface="PMingLiU" pitchFamily="18" charset="-120"/>
              </a:rPr>
              <a:t>Human </a:t>
            </a:r>
            <a:r>
              <a:rPr lang="en-US" altLang="zh-TW" smtClean="0">
                <a:solidFill>
                  <a:srgbClr val="00B050"/>
                </a:solidFill>
                <a:ea typeface="PMingLiU" pitchFamily="18" charset="-120"/>
              </a:rPr>
              <a:t>B cell </a:t>
            </a:r>
            <a:r>
              <a:rPr lang="en-US" altLang="zh-TW" smtClean="0">
                <a:ea typeface="PMingLiU" pitchFamily="18" charset="-120"/>
              </a:rPr>
              <a:t>sometimes have </a:t>
            </a:r>
            <a:r>
              <a:rPr lang="en-US" altLang="zh-TW" smtClean="0">
                <a:solidFill>
                  <a:srgbClr val="00B050"/>
                </a:solidFill>
                <a:ea typeface="PMingLiU" pitchFamily="18" charset="-120"/>
              </a:rPr>
              <a:t>immortality</a:t>
            </a:r>
          </a:p>
          <a:p>
            <a:pPr lvl="2"/>
            <a:r>
              <a:rPr lang="en-US" altLang="zh-TW" smtClean="0">
                <a:ea typeface="PMingLiU" pitchFamily="18" charset="-120"/>
              </a:rPr>
              <a:t>That is the difficulty of readily obtaining antigen-activated B cells</a:t>
            </a:r>
          </a:p>
          <a:p>
            <a:endParaRPr lang="en-US" altLang="zh-TW" sz="2400">
              <a:ea typeface="PMingLiU" pitchFamily="18" charset="-120"/>
            </a:endParaRPr>
          </a:p>
        </p:txBody>
      </p:sp>
      <p:sp>
        <p:nvSpPr>
          <p:cNvPr id="215044" name="Line 5"/>
          <p:cNvSpPr>
            <a:spLocks noChangeShapeType="1"/>
          </p:cNvSpPr>
          <p:nvPr/>
        </p:nvSpPr>
        <p:spPr bwMode="auto">
          <a:xfrm>
            <a:off x="1524000" y="1828800"/>
            <a:ext cx="7315200" cy="0"/>
          </a:xfrm>
          <a:prstGeom prst="line">
            <a:avLst/>
          </a:prstGeom>
          <a:noFill/>
          <a:ln w="63500">
            <a:solidFill>
              <a:srgbClr val="993300"/>
            </a:solidFill>
            <a:miter lim="800000"/>
            <a:headEnd/>
            <a:tailEnd type="oval" w="lg" len="lg"/>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a:solidFill>
                <a:srgbClr val="000000"/>
              </a:solidFill>
            </a:endParaRPr>
          </a:p>
        </p:txBody>
      </p:sp>
      <p:sp>
        <p:nvSpPr>
          <p:cNvPr id="21504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FD3CD78-7E66-4416-BF07-605CAC232D7C}" type="slidenum">
              <a:rPr lang="en-US" altLang="en-US" sz="1400">
                <a:solidFill>
                  <a:srgbClr val="000000"/>
                </a:solidFill>
              </a:rPr>
              <a:pPr>
                <a:spcBef>
                  <a:spcPct val="0"/>
                </a:spcBef>
                <a:buFontTx/>
                <a:buNone/>
              </a:pPr>
              <a:t>31</a:t>
            </a:fld>
            <a:endParaRPr lang="en-US" altLang="en-US" sz="1400">
              <a:solidFill>
                <a:srgbClr val="000000"/>
              </a:solidFill>
            </a:endParaRPr>
          </a:p>
        </p:txBody>
      </p:sp>
    </p:spTree>
    <p:extLst>
      <p:ext uri="{BB962C8B-B14F-4D97-AF65-F5344CB8AC3E}">
        <p14:creationId xmlns:p14="http://schemas.microsoft.com/office/powerpoint/2010/main" val="41865476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1752600" y="533400"/>
            <a:ext cx="6934200" cy="1143000"/>
          </a:xfrm>
        </p:spPr>
        <p:txBody>
          <a:bodyPr/>
          <a:lstStyle/>
          <a:p>
            <a:pPr algn="l"/>
            <a:r>
              <a:rPr lang="en-US" altLang="zh-TW" smtClean="0">
                <a:ea typeface="PMingLiU" pitchFamily="18" charset="-120"/>
              </a:rPr>
              <a:t>Clinical Uses for Monoclonal Antibodies</a:t>
            </a:r>
          </a:p>
        </p:txBody>
      </p:sp>
      <p:sp>
        <p:nvSpPr>
          <p:cNvPr id="216067" name="Rectangle 3"/>
          <p:cNvSpPr>
            <a:spLocks noGrp="1" noChangeArrowheads="1"/>
          </p:cNvSpPr>
          <p:nvPr>
            <p:ph type="body" idx="1"/>
          </p:nvPr>
        </p:nvSpPr>
        <p:spPr>
          <a:xfrm>
            <a:off x="2438400" y="2133600"/>
            <a:ext cx="7772400" cy="4114800"/>
          </a:xfrm>
        </p:spPr>
        <p:txBody>
          <a:bodyPr/>
          <a:lstStyle/>
          <a:p>
            <a:pPr>
              <a:lnSpc>
                <a:spcPct val="90000"/>
              </a:lnSpc>
            </a:pPr>
            <a:r>
              <a:rPr lang="en-US" altLang="zh-TW" sz="2800">
                <a:ea typeface="PMingLiU" pitchFamily="18" charset="-120"/>
              </a:rPr>
              <a:t>Very useful as </a:t>
            </a:r>
            <a:r>
              <a:rPr lang="en-US" altLang="zh-TW" sz="2800">
                <a:solidFill>
                  <a:srgbClr val="00B050"/>
                </a:solidFill>
                <a:ea typeface="PMingLiU" pitchFamily="18" charset="-120"/>
              </a:rPr>
              <a:t>diagnostic</a:t>
            </a:r>
            <a:r>
              <a:rPr lang="en-US" altLang="zh-TW" sz="2800">
                <a:ea typeface="PMingLiU" pitchFamily="18" charset="-120"/>
              </a:rPr>
              <a:t>, </a:t>
            </a:r>
            <a:r>
              <a:rPr lang="en-US" altLang="zh-TW" sz="2800">
                <a:solidFill>
                  <a:srgbClr val="00B050"/>
                </a:solidFill>
                <a:ea typeface="PMingLiU" pitchFamily="18" charset="-120"/>
              </a:rPr>
              <a:t>imaging</a:t>
            </a:r>
            <a:r>
              <a:rPr lang="en-US" altLang="zh-TW" sz="2800">
                <a:ea typeface="PMingLiU" pitchFamily="18" charset="-120"/>
              </a:rPr>
              <a:t>, and </a:t>
            </a:r>
            <a:r>
              <a:rPr lang="en-US" altLang="zh-TW" sz="2800">
                <a:solidFill>
                  <a:srgbClr val="00B050"/>
                </a:solidFill>
                <a:ea typeface="PMingLiU" pitchFamily="18" charset="-120"/>
              </a:rPr>
              <a:t>therapeutic reagents </a:t>
            </a:r>
            <a:r>
              <a:rPr lang="en-US" altLang="zh-TW" sz="2800">
                <a:ea typeface="PMingLiU" pitchFamily="18" charset="-120"/>
              </a:rPr>
              <a:t>in clinical medicine</a:t>
            </a:r>
          </a:p>
          <a:p>
            <a:pPr lvl="1">
              <a:lnSpc>
                <a:spcPct val="90000"/>
              </a:lnSpc>
            </a:pPr>
            <a:r>
              <a:rPr lang="en-US" altLang="zh-TW" sz="2400">
                <a:ea typeface="PMingLiU" pitchFamily="18" charset="-120"/>
              </a:rPr>
              <a:t>Monoclonal antibodies were used primarily as </a:t>
            </a:r>
            <a:r>
              <a:rPr lang="en-US" altLang="zh-TW" sz="2400" i="1">
                <a:ea typeface="PMingLiU" pitchFamily="18" charset="-120"/>
              </a:rPr>
              <a:t>in vitro</a:t>
            </a:r>
            <a:r>
              <a:rPr lang="en-US" altLang="zh-TW" sz="2400">
                <a:ea typeface="PMingLiU" pitchFamily="18" charset="-120"/>
              </a:rPr>
              <a:t> diagnostic reagents</a:t>
            </a:r>
          </a:p>
          <a:p>
            <a:pPr lvl="1">
              <a:lnSpc>
                <a:spcPct val="90000"/>
              </a:lnSpc>
            </a:pPr>
            <a:r>
              <a:rPr lang="en-US" altLang="zh-TW" sz="2400">
                <a:ea typeface="PMingLiU" pitchFamily="18" charset="-120"/>
              </a:rPr>
              <a:t>Radiolabeled monoclonal antibodies can also be used </a:t>
            </a:r>
            <a:r>
              <a:rPr lang="en-US" altLang="zh-TW" sz="2400" i="1">
                <a:ea typeface="PMingLiU" pitchFamily="18" charset="-120"/>
              </a:rPr>
              <a:t>in vivo </a:t>
            </a:r>
            <a:r>
              <a:rPr lang="en-US" altLang="zh-TW" sz="2400">
                <a:ea typeface="PMingLiU" pitchFamily="18" charset="-120"/>
              </a:rPr>
              <a:t>detecting or locating</a:t>
            </a:r>
          </a:p>
          <a:p>
            <a:pPr>
              <a:lnSpc>
                <a:spcPct val="90000"/>
              </a:lnSpc>
            </a:pPr>
            <a:r>
              <a:rPr lang="en-US" altLang="zh-TW" sz="2800">
                <a:solidFill>
                  <a:srgbClr val="00B050"/>
                </a:solidFill>
                <a:ea typeface="PMingLiU" pitchFamily="18" charset="-120"/>
              </a:rPr>
              <a:t>Immunotoxins</a:t>
            </a:r>
          </a:p>
          <a:p>
            <a:pPr lvl="1">
              <a:lnSpc>
                <a:spcPct val="90000"/>
              </a:lnSpc>
            </a:pPr>
            <a:r>
              <a:rPr lang="en-US" altLang="zh-TW" sz="2400">
                <a:ea typeface="PMingLiU" pitchFamily="18" charset="-120"/>
              </a:rPr>
              <a:t>To combine of tumor-specific monoclonal antibodies coupled to lethal toxin</a:t>
            </a:r>
          </a:p>
          <a:p>
            <a:pPr lvl="1">
              <a:lnSpc>
                <a:spcPct val="90000"/>
              </a:lnSpc>
            </a:pPr>
            <a:r>
              <a:rPr lang="en-US" altLang="zh-TW" sz="2400">
                <a:ea typeface="PMingLiU" pitchFamily="18" charset="-120"/>
              </a:rPr>
              <a:t>Valuable therapeutic reagent</a:t>
            </a:r>
          </a:p>
        </p:txBody>
      </p:sp>
      <p:sp>
        <p:nvSpPr>
          <p:cNvPr id="216068" name="Line 5"/>
          <p:cNvSpPr>
            <a:spLocks noChangeShapeType="1"/>
          </p:cNvSpPr>
          <p:nvPr/>
        </p:nvSpPr>
        <p:spPr bwMode="auto">
          <a:xfrm>
            <a:off x="1524000" y="1828800"/>
            <a:ext cx="7315200" cy="0"/>
          </a:xfrm>
          <a:prstGeom prst="line">
            <a:avLst/>
          </a:prstGeom>
          <a:noFill/>
          <a:ln w="63500">
            <a:solidFill>
              <a:srgbClr val="993300"/>
            </a:solidFill>
            <a:miter lim="800000"/>
            <a:headEnd/>
            <a:tailEnd type="oval" w="lg" len="lg"/>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a:solidFill>
                <a:srgbClr val="000000"/>
              </a:solidFill>
            </a:endParaRPr>
          </a:p>
        </p:txBody>
      </p:sp>
      <p:sp>
        <p:nvSpPr>
          <p:cNvPr id="21606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2714089-88F7-45B6-8773-3EB678F47029}" type="slidenum">
              <a:rPr lang="en-US" altLang="en-US" sz="1400">
                <a:solidFill>
                  <a:srgbClr val="000000"/>
                </a:solidFill>
              </a:rPr>
              <a:pPr>
                <a:spcBef>
                  <a:spcPct val="0"/>
                </a:spcBef>
                <a:buFontTx/>
                <a:buNone/>
              </a:pPr>
              <a:t>32</a:t>
            </a:fld>
            <a:endParaRPr lang="en-US" altLang="en-US" sz="1400">
              <a:solidFill>
                <a:srgbClr val="000000"/>
              </a:solidFill>
            </a:endParaRPr>
          </a:p>
        </p:txBody>
      </p:sp>
    </p:spTree>
    <p:extLst>
      <p:ext uri="{BB962C8B-B14F-4D97-AF65-F5344CB8AC3E}">
        <p14:creationId xmlns:p14="http://schemas.microsoft.com/office/powerpoint/2010/main" val="32547911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2" descr="C:\Program Files\KUBY40IRCD\ART\CH04\F04-2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1" y="192088"/>
            <a:ext cx="6132513"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D1EE35E7-A377-49B9-A4C4-03B9377B90A1}" type="slidenum">
              <a:rPr lang="en-US" altLang="en-US" sz="1400">
                <a:solidFill>
                  <a:srgbClr val="000000"/>
                </a:solidFill>
              </a:rPr>
              <a:pPr>
                <a:spcBef>
                  <a:spcPct val="0"/>
                </a:spcBef>
                <a:buFontTx/>
                <a:buNone/>
              </a:pPr>
              <a:t>33</a:t>
            </a:fld>
            <a:endParaRPr lang="en-US" altLang="en-US" sz="1400">
              <a:solidFill>
                <a:srgbClr val="000000"/>
              </a:solidFill>
            </a:endParaRPr>
          </a:p>
        </p:txBody>
      </p:sp>
    </p:spTree>
    <p:extLst>
      <p:ext uri="{BB962C8B-B14F-4D97-AF65-F5344CB8AC3E}">
        <p14:creationId xmlns:p14="http://schemas.microsoft.com/office/powerpoint/2010/main" val="3230041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0"/>
          </a:blip>
          <a:srcRect/>
          <a:tile tx="0" ty="0" sx="100000" sy="100000" flip="none" algn="tl"/>
        </a:blipFill>
        <a:effectLst/>
      </p:bgPr>
    </p:bg>
    <p:spTree>
      <p:nvGrpSpPr>
        <p:cNvPr id="1" name=""/>
        <p:cNvGrpSpPr/>
        <p:nvPr/>
      </p:nvGrpSpPr>
      <p:grpSpPr>
        <a:xfrm>
          <a:off x="0" y="0"/>
          <a:ext cx="0" cy="0"/>
          <a:chOff x="0" y="0"/>
          <a:chExt cx="0" cy="0"/>
        </a:xfrm>
      </p:grpSpPr>
      <p:pic>
        <p:nvPicPr>
          <p:cNvPr id="172034" name="Picture 2" descr="http://www.nature.com/npp/journal/v34/n1/images/npp2008115f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685800"/>
            <a:ext cx="86106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5" name="Rectangle 2"/>
          <p:cNvSpPr>
            <a:spLocks noChangeArrowheads="1"/>
          </p:cNvSpPr>
          <p:nvPr/>
        </p:nvSpPr>
        <p:spPr bwMode="auto">
          <a:xfrm>
            <a:off x="1724025" y="4876800"/>
            <a:ext cx="8915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2400">
                <a:solidFill>
                  <a:srgbClr val="000000"/>
                </a:solidFill>
                <a:latin typeface="Calibri" panose="020F0502020204030204" pitchFamily="34" charset="0"/>
                <a:cs typeface="Arial" panose="020B0604020202020204" pitchFamily="34" charset="0"/>
              </a:rPr>
              <a:t>A single-chain variable fragment (scFv) is not actually a fragment of an antibody, but instead is a fusion protein of the variable regions of the heavy (VH) and light chains (VL) of immunoglobulins, connected with </a:t>
            </a:r>
          </a:p>
          <a:p>
            <a:pPr eaLnBrk="0" fontAlgn="base" hangingPunct="0">
              <a:spcBef>
                <a:spcPct val="0"/>
              </a:spcBef>
              <a:spcAft>
                <a:spcPct val="0"/>
              </a:spcAft>
              <a:buFontTx/>
              <a:buNone/>
            </a:pPr>
            <a:r>
              <a:rPr lang="en-US" altLang="en-US" sz="2400">
                <a:solidFill>
                  <a:srgbClr val="000000"/>
                </a:solidFill>
                <a:latin typeface="Calibri" panose="020F0502020204030204" pitchFamily="34" charset="0"/>
                <a:cs typeface="Arial" panose="020B0604020202020204" pitchFamily="34" charset="0"/>
              </a:rPr>
              <a:t>a short linker. </a:t>
            </a:r>
          </a:p>
        </p:txBody>
      </p:sp>
    </p:spTree>
    <p:extLst>
      <p:ext uri="{BB962C8B-B14F-4D97-AF65-F5344CB8AC3E}">
        <p14:creationId xmlns:p14="http://schemas.microsoft.com/office/powerpoint/2010/main" val="3087411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alphaModFix amt="0"/>
          </a:blip>
          <a:srcRect/>
          <a:tile tx="0" ty="0" sx="100000" sy="100000" flip="none" algn="tl"/>
        </a:blip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ltLang="en-US" smtClean="0"/>
              <a:t>Mammalian IgG &amp;Chicken IgY</a:t>
            </a:r>
          </a:p>
        </p:txBody>
      </p:sp>
      <p:sp>
        <p:nvSpPr>
          <p:cNvPr id="108547" name="Rectangle 3"/>
          <p:cNvSpPr>
            <a:spLocks noGrp="1" noChangeArrowheads="1"/>
          </p:cNvSpPr>
          <p:nvPr>
            <p:ph type="body" idx="1"/>
          </p:nvPr>
        </p:nvSpPr>
        <p:spPr/>
        <p:txBody>
          <a:bodyPr/>
          <a:lstStyle/>
          <a:p>
            <a:endParaRPr lang="en-US" altLang="en-US" smtClean="0"/>
          </a:p>
        </p:txBody>
      </p:sp>
      <p:pic>
        <p:nvPicPr>
          <p:cNvPr id="173060" name="Picture 4" descr="fi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4" y="1989139"/>
            <a:ext cx="7775575" cy="41036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846529"/>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8546"/>
                                        </p:tgtEl>
                                        <p:attrNameLst>
                                          <p:attrName>style.visibility</p:attrName>
                                        </p:attrNameLst>
                                      </p:cBhvr>
                                      <p:to>
                                        <p:strVal val="visible"/>
                                      </p:to>
                                    </p:set>
                                    <p:anim calcmode="lin" valueType="num">
                                      <p:cBhvr>
                                        <p:cTn id="7" dur="500" fill="hold"/>
                                        <p:tgtEl>
                                          <p:spTgt spid="108546"/>
                                        </p:tgtEl>
                                        <p:attrNameLst>
                                          <p:attrName>ppt_w</p:attrName>
                                        </p:attrNameLst>
                                      </p:cBhvr>
                                      <p:tavLst>
                                        <p:tav tm="0">
                                          <p:val>
                                            <p:fltVal val="0"/>
                                          </p:val>
                                        </p:tav>
                                        <p:tav tm="100000">
                                          <p:val>
                                            <p:strVal val="#ppt_w"/>
                                          </p:val>
                                        </p:tav>
                                      </p:tavLst>
                                    </p:anim>
                                    <p:anim calcmode="lin" valueType="num">
                                      <p:cBhvr>
                                        <p:cTn id="8" dur="500" fill="hold"/>
                                        <p:tgtEl>
                                          <p:spTgt spid="108546"/>
                                        </p:tgtEl>
                                        <p:attrNameLst>
                                          <p:attrName>ppt_h</p:attrName>
                                        </p:attrNameLst>
                                      </p:cBhvr>
                                      <p:tavLst>
                                        <p:tav tm="0">
                                          <p:val>
                                            <p:fltVal val="0"/>
                                          </p:val>
                                        </p:tav>
                                        <p:tav tm="100000">
                                          <p:val>
                                            <p:strVal val="#ppt_h"/>
                                          </p:val>
                                        </p:tav>
                                      </p:tavLst>
                                    </p:anim>
                                    <p:animEffect transition="in" filter="fade">
                                      <p:cBhvr>
                                        <p:cTn id="9" dur="500"/>
                                        <p:tgtEl>
                                          <p:spTgt spid="1085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nodePh="1">
                                  <p:stCondLst>
                                    <p:cond delay="0"/>
                                  </p:stCondLst>
                                  <p:endCondLst>
                                    <p:cond evt="begin" delay="0">
                                      <p:tn val="12"/>
                                    </p:cond>
                                  </p:endCondLst>
                                  <p:childTnLst>
                                    <p:set>
                                      <p:cBhvr>
                                        <p:cTn id="13" dur="1" fill="hold">
                                          <p:stCondLst>
                                            <p:cond delay="0"/>
                                          </p:stCondLst>
                                        </p:cTn>
                                        <p:tgtEl>
                                          <p:spTgt spid="108547">
                                            <p:txEl>
                                              <p:pRg st="0" end="0"/>
                                            </p:txEl>
                                          </p:spTgt>
                                        </p:tgtEl>
                                        <p:attrNameLst>
                                          <p:attrName>style.visibility</p:attrName>
                                        </p:attrNameLst>
                                      </p:cBhvr>
                                      <p:to>
                                        <p:strVal val="visible"/>
                                      </p:to>
                                    </p:set>
                                    <p:animEffect transition="in" filter="fade">
                                      <p:cBhvr>
                                        <p:cTn id="14" dur="1000">
                                          <p:stCondLst>
                                            <p:cond delay="0"/>
                                          </p:stCondLst>
                                        </p:cTn>
                                        <p:tgtEl>
                                          <p:spTgt spid="1085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p:bldP spid="10854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082" name="Text Box 2"/>
          <p:cNvSpPr txBox="1">
            <a:spLocks noChangeArrowheads="1"/>
          </p:cNvSpPr>
          <p:nvPr/>
        </p:nvSpPr>
        <p:spPr bwMode="auto">
          <a:xfrm>
            <a:off x="1585913" y="333376"/>
            <a:ext cx="80391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r>
              <a:rPr lang="en-US" altLang="en-US" sz="2800" b="1">
                <a:solidFill>
                  <a:srgbClr val="FF0000"/>
                </a:solidFill>
                <a:cs typeface="Times New Roman" panose="02020603050405020304" pitchFamily="18" charset="0"/>
              </a:rPr>
              <a:t>IgY AFFINITY AND </a:t>
            </a:r>
            <a:r>
              <a:rPr lang="en-US" altLang="en-US" sz="2800" b="1">
                <a:solidFill>
                  <a:srgbClr val="FF0000"/>
                </a:solidFill>
                <a:cs typeface="Arial" panose="020B0604020202020204" pitchFamily="34" charset="0"/>
              </a:rPr>
              <a:t>STABILITY</a:t>
            </a:r>
          </a:p>
        </p:txBody>
      </p:sp>
      <p:sp>
        <p:nvSpPr>
          <p:cNvPr id="174083" name="Text Box 3"/>
          <p:cNvSpPr txBox="1">
            <a:spLocks noChangeArrowheads="1"/>
          </p:cNvSpPr>
          <p:nvPr/>
        </p:nvSpPr>
        <p:spPr bwMode="auto">
          <a:xfrm>
            <a:off x="1981200" y="12954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50000"/>
              </a:spcBef>
              <a:spcAft>
                <a:spcPct val="0"/>
              </a:spcAft>
              <a:buFontTx/>
              <a:buNone/>
            </a:pPr>
            <a:endParaRPr lang="en-US" altLang="en-US" sz="2400">
              <a:solidFill>
                <a:srgbClr val="000000"/>
              </a:solidFill>
              <a:cs typeface="Times New Roman" panose="02020603050405020304" pitchFamily="18" charset="0"/>
            </a:endParaRPr>
          </a:p>
        </p:txBody>
      </p:sp>
      <p:sp>
        <p:nvSpPr>
          <p:cNvPr id="174084" name="Text Box 4"/>
          <p:cNvSpPr txBox="1">
            <a:spLocks noChangeArrowheads="1"/>
          </p:cNvSpPr>
          <p:nvPr/>
        </p:nvSpPr>
        <p:spPr bwMode="auto">
          <a:xfrm>
            <a:off x="2057400" y="990601"/>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endParaRPr lang="en-US" altLang="en-US" sz="2000">
              <a:solidFill>
                <a:srgbClr val="660066"/>
              </a:solidFill>
              <a:cs typeface="Times New Roman" panose="02020603050405020304" pitchFamily="18" charset="0"/>
            </a:endParaRPr>
          </a:p>
        </p:txBody>
      </p:sp>
      <p:sp>
        <p:nvSpPr>
          <p:cNvPr id="110597" name="Text Box 5">
            <a:extLst>
              <a:ext uri="{FF2B5EF4-FFF2-40B4-BE49-F238E27FC236}"/>
            </a:extLst>
          </p:cNvPr>
          <p:cNvSpPr txBox="1">
            <a:spLocks noChangeArrowheads="1"/>
          </p:cNvSpPr>
          <p:nvPr/>
        </p:nvSpPr>
        <p:spPr bwMode="auto">
          <a:xfrm>
            <a:off x="1703389" y="1341438"/>
            <a:ext cx="8785225" cy="526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20000"/>
              </a:spcBef>
              <a:spcAft>
                <a:spcPct val="0"/>
              </a:spcAft>
              <a:buFontTx/>
              <a:buChar char="•"/>
              <a:defRPr/>
            </a:pPr>
            <a:r>
              <a:rPr lang="en-US" sz="2800" dirty="0">
                <a:solidFill>
                  <a:srgbClr val="000000"/>
                </a:solidFill>
                <a:latin typeface="Calibri" panose="020F0502020204030204" pitchFamily="34" charset="0"/>
                <a:cs typeface="Arial" panose="020B0604020202020204" pitchFamily="34" charset="0"/>
              </a:rPr>
              <a:t>AFFINITY:  IgY has  a high affinity  for mammalian proteins.</a:t>
            </a:r>
            <a:endParaRPr lang="en-US" sz="2800" dirty="0">
              <a:solidFill>
                <a:srgbClr val="000000"/>
              </a:solidFill>
              <a:latin typeface="Calibri" panose="020F0502020204030204" pitchFamily="34" charset="0"/>
              <a:cs typeface="Times New Roman" panose="02020603050405020304" pitchFamily="18" charset="0"/>
            </a:endParaRPr>
          </a:p>
          <a:p>
            <a:pPr fontAlgn="base">
              <a:spcBef>
                <a:spcPct val="0"/>
              </a:spcBef>
              <a:spcAft>
                <a:spcPct val="0"/>
              </a:spcAft>
              <a:defRPr/>
            </a:pPr>
            <a:r>
              <a:rPr lang="en-US" sz="2800" dirty="0">
                <a:solidFill>
                  <a:srgbClr val="000000"/>
                </a:solidFill>
                <a:latin typeface="Calibri" panose="020F0502020204030204" pitchFamily="34" charset="0"/>
                <a:cs typeface="Times New Roman" panose="02020603050405020304" pitchFamily="18" charset="0"/>
              </a:rPr>
              <a:t>IgY is stable and most antibody activity remain after 15 min at 70 </a:t>
            </a:r>
            <a:r>
              <a:rPr lang="en-US" sz="2800" baseline="30000" dirty="0">
                <a:solidFill>
                  <a:srgbClr val="000000"/>
                </a:solidFill>
                <a:latin typeface="Calibri" panose="020F0502020204030204" pitchFamily="34" charset="0"/>
                <a:cs typeface="Arial" panose="020B0604020202020204" pitchFamily="34" charset="0"/>
              </a:rPr>
              <a:t>°</a:t>
            </a:r>
            <a:r>
              <a:rPr lang="en-US" sz="2800" dirty="0">
                <a:solidFill>
                  <a:srgbClr val="000000"/>
                </a:solidFill>
                <a:latin typeface="Calibri" panose="020F0502020204030204" pitchFamily="34" charset="0"/>
                <a:cs typeface="Arial" panose="020B0604020202020204" pitchFamily="34" charset="0"/>
              </a:rPr>
              <a:t>C</a:t>
            </a:r>
            <a:endParaRPr lang="en-US" sz="2800" baseline="30000" dirty="0">
              <a:solidFill>
                <a:srgbClr val="000000"/>
              </a:solidFill>
              <a:latin typeface="Calibri" panose="020F0502020204030204" pitchFamily="34" charset="0"/>
              <a:cs typeface="Arial" panose="020B0604020202020204" pitchFamily="34" charset="0"/>
            </a:endParaRPr>
          </a:p>
          <a:p>
            <a:pPr fontAlgn="base">
              <a:spcBef>
                <a:spcPct val="0"/>
              </a:spcBef>
              <a:spcAft>
                <a:spcPct val="0"/>
              </a:spcAft>
              <a:defRPr/>
            </a:pPr>
            <a:r>
              <a:rPr lang="en-US" sz="2800" dirty="0">
                <a:solidFill>
                  <a:srgbClr val="000000"/>
                </a:solidFill>
                <a:latin typeface="Calibri" panose="020F0502020204030204" pitchFamily="34" charset="0"/>
                <a:cs typeface="Times New Roman" panose="02020603050405020304" pitchFamily="18" charset="0"/>
              </a:rPr>
              <a:t>IgY at  pH above 4 is well tolerate, but at pH 2 and 37 </a:t>
            </a:r>
            <a:r>
              <a:rPr lang="en-US" sz="2800" dirty="0">
                <a:solidFill>
                  <a:srgbClr val="000000"/>
                </a:solidFill>
                <a:latin typeface="Calibri" panose="020F0502020204030204" pitchFamily="34" charset="0"/>
                <a:cs typeface="Arial" panose="020B0604020202020204" pitchFamily="34" charset="0"/>
              </a:rPr>
              <a:t>ºC</a:t>
            </a:r>
            <a:r>
              <a:rPr lang="en-US" sz="2800" dirty="0">
                <a:solidFill>
                  <a:srgbClr val="000000"/>
                </a:solidFill>
                <a:latin typeface="Calibri" panose="020F0502020204030204" pitchFamily="34" charset="0"/>
                <a:cs typeface="Times New Roman" panose="02020603050405020304" pitchFamily="18" charset="0"/>
              </a:rPr>
              <a:t> the activity is rapidly decreased.</a:t>
            </a:r>
          </a:p>
          <a:p>
            <a:pPr fontAlgn="base">
              <a:spcBef>
                <a:spcPct val="0"/>
              </a:spcBef>
              <a:spcAft>
                <a:spcPct val="0"/>
              </a:spcAft>
              <a:defRPr/>
            </a:pPr>
            <a:r>
              <a:rPr lang="en-US" sz="2800" dirty="0">
                <a:solidFill>
                  <a:srgbClr val="000000"/>
                </a:solidFill>
                <a:latin typeface="Calibri" panose="020F0502020204030204" pitchFamily="34" charset="0"/>
                <a:cs typeface="Times New Roman" panose="02020603050405020304" pitchFamily="18" charset="0"/>
              </a:rPr>
              <a:t>The immunological activity of IgY is not affected by pasteurization at 60 </a:t>
            </a:r>
            <a:r>
              <a:rPr lang="en-US" sz="2800" dirty="0">
                <a:solidFill>
                  <a:srgbClr val="000000"/>
                </a:solidFill>
                <a:latin typeface="Calibri" panose="020F0502020204030204" pitchFamily="34" charset="0"/>
                <a:cs typeface="Arial" panose="020B0604020202020204" pitchFamily="34" charset="0"/>
              </a:rPr>
              <a:t>ºC </a:t>
            </a:r>
            <a:r>
              <a:rPr lang="en-US" sz="2800" dirty="0">
                <a:solidFill>
                  <a:srgbClr val="000000"/>
                </a:solidFill>
                <a:latin typeface="Calibri" panose="020F0502020204030204" pitchFamily="34" charset="0"/>
                <a:cs typeface="Times New Roman" panose="02020603050405020304" pitchFamily="18" charset="0"/>
              </a:rPr>
              <a:t> for 3.5 minutes.</a:t>
            </a:r>
          </a:p>
          <a:p>
            <a:pPr fontAlgn="base">
              <a:spcBef>
                <a:spcPct val="0"/>
              </a:spcBef>
              <a:spcAft>
                <a:spcPct val="0"/>
              </a:spcAft>
              <a:defRPr/>
            </a:pPr>
            <a:endParaRPr lang="en-US" sz="2800" dirty="0">
              <a:solidFill>
                <a:srgbClr val="000000"/>
              </a:solidFill>
              <a:latin typeface="Calibri" panose="020F0502020204030204" pitchFamily="34" charset="0"/>
              <a:cs typeface="Times New Roman" panose="02020603050405020304" pitchFamily="18" charset="0"/>
            </a:endParaRPr>
          </a:p>
          <a:p>
            <a:pPr fontAlgn="base">
              <a:spcBef>
                <a:spcPct val="0"/>
              </a:spcBef>
              <a:spcAft>
                <a:spcPct val="0"/>
              </a:spcAft>
              <a:defRPr/>
            </a:pPr>
            <a:r>
              <a:rPr lang="en-US" sz="2800" dirty="0">
                <a:solidFill>
                  <a:srgbClr val="000000"/>
                </a:solidFill>
                <a:latin typeface="Calibri" panose="020F0502020204030204" pitchFamily="34" charset="0"/>
                <a:cs typeface="Times New Roman" panose="02020603050405020304" pitchFamily="18" charset="0"/>
              </a:rPr>
              <a:t>IgY is stable after   A) 5 years at  </a:t>
            </a:r>
            <a:r>
              <a:rPr lang="en-US" sz="2800" dirty="0">
                <a:solidFill>
                  <a:srgbClr val="000000"/>
                </a:solidFill>
                <a:latin typeface="Calibri" panose="020F0502020204030204" pitchFamily="34" charset="0"/>
                <a:cs typeface="Arial" panose="020B0604020202020204" pitchFamily="34" charset="0"/>
              </a:rPr>
              <a:t>37 ºC</a:t>
            </a:r>
            <a:r>
              <a:rPr lang="en-US" sz="2800" b="1" dirty="0">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 </a:t>
            </a:r>
          </a:p>
          <a:p>
            <a:pPr fontAlgn="base">
              <a:spcBef>
                <a:spcPct val="0"/>
              </a:spcBef>
              <a:spcAft>
                <a:spcPct val="0"/>
              </a:spcAft>
              <a:defRPr/>
            </a:pPr>
            <a:r>
              <a:rPr lang="en-US" sz="2800" dirty="0">
                <a:solidFill>
                  <a:srgbClr val="000000"/>
                </a:solidFill>
                <a:latin typeface="Calibri" panose="020F0502020204030204" pitchFamily="34" charset="0"/>
                <a:cs typeface="Times New Roman" panose="02020603050405020304" pitchFamily="18" charset="0"/>
              </a:rPr>
              <a:t>                                B) 6 months at  RT</a:t>
            </a:r>
          </a:p>
          <a:p>
            <a:pPr fontAlgn="base">
              <a:spcBef>
                <a:spcPct val="0"/>
              </a:spcBef>
              <a:spcAft>
                <a:spcPct val="0"/>
              </a:spcAft>
              <a:defRPr/>
            </a:pPr>
            <a:r>
              <a:rPr lang="en-US" sz="2800" dirty="0">
                <a:solidFill>
                  <a:srgbClr val="000000"/>
                </a:solidFill>
                <a:latin typeface="Calibri" panose="020F0502020204030204" pitchFamily="34" charset="0"/>
                <a:cs typeface="Times New Roman" panose="02020603050405020304" pitchFamily="18" charset="0"/>
              </a:rPr>
              <a:t>                               C) at least 3 times thawing –freezing</a:t>
            </a:r>
          </a:p>
          <a:p>
            <a:pPr fontAlgn="base">
              <a:spcBef>
                <a:spcPct val="0"/>
              </a:spcBef>
              <a:spcAft>
                <a:spcPct val="0"/>
              </a:spcAft>
              <a:defRPr/>
            </a:pPr>
            <a:r>
              <a:rPr lang="en-US" sz="2800" dirty="0">
                <a:solidFill>
                  <a:srgbClr val="FFFF00"/>
                </a:solidFill>
                <a:cs typeface="Times New Roman" panose="02020603050405020304" pitchFamily="18" charset="0"/>
              </a:rPr>
              <a:t> </a:t>
            </a:r>
          </a:p>
        </p:txBody>
      </p:sp>
      <p:sp>
        <p:nvSpPr>
          <p:cNvPr id="174086" name="Text Box 6"/>
          <p:cNvSpPr txBox="1">
            <a:spLocks noChangeArrowheads="1"/>
          </p:cNvSpPr>
          <p:nvPr/>
        </p:nvSpPr>
        <p:spPr bwMode="auto">
          <a:xfrm>
            <a:off x="1431925" y="1600201"/>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endParaRPr lang="en-US" altLang="en-US" sz="2000">
              <a:solidFill>
                <a:srgbClr val="000000"/>
              </a:solidFill>
              <a:cs typeface="Times New Roman" panose="02020603050405020304" pitchFamily="18" charset="0"/>
            </a:endParaRPr>
          </a:p>
        </p:txBody>
      </p:sp>
    </p:spTree>
    <p:extLst>
      <p:ext uri="{BB962C8B-B14F-4D97-AF65-F5344CB8AC3E}">
        <p14:creationId xmlns:p14="http://schemas.microsoft.com/office/powerpoint/2010/main" val="119752158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9707910-F024-4856-B8E9-074C6EE20AA1}" type="slidenum">
              <a:rPr lang="en-US" altLang="en-US" sz="1400">
                <a:solidFill>
                  <a:srgbClr val="000000"/>
                </a:solidFill>
              </a:rPr>
              <a:pPr>
                <a:spcBef>
                  <a:spcPct val="0"/>
                </a:spcBef>
                <a:buFontTx/>
                <a:buNone/>
              </a:pPr>
              <a:t>7</a:t>
            </a:fld>
            <a:endParaRPr lang="en-US" altLang="en-US" sz="1400">
              <a:solidFill>
                <a:srgbClr val="000000"/>
              </a:solidFill>
            </a:endParaRPr>
          </a:p>
        </p:txBody>
      </p:sp>
      <p:sp>
        <p:nvSpPr>
          <p:cNvPr id="175107" name="Rectangle 2"/>
          <p:cNvSpPr>
            <a:spLocks noChangeArrowheads="1"/>
          </p:cNvSpPr>
          <p:nvPr/>
        </p:nvSpPr>
        <p:spPr bwMode="auto">
          <a:xfrm>
            <a:off x="1744663" y="1381125"/>
            <a:ext cx="4038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buFontTx/>
              <a:buNone/>
            </a:pPr>
            <a:r>
              <a:rPr lang="en-US" altLang="en-US" sz="1800">
                <a:solidFill>
                  <a:srgbClr val="000000"/>
                </a:solidFill>
              </a:rPr>
              <a:t>In the amino acid sequence of a variable domain of an antigen receptor there are three CDRs (Complementarity-determining regions) (CDR1, CDR2 and CDR3), arranged non-sequentially. Since the antigen receptors are typically composed of two variable domains (on two different polypeptide chains, heavy and light chain), there are six CDRs for each antigen receptor that can collectively come into contact with the antigen. A single antibody molecule has two antigen receptors and therefore contains twelve CDRs. </a:t>
            </a:r>
          </a:p>
          <a:p>
            <a:pPr algn="just" eaLnBrk="0" fontAlgn="base" hangingPunct="0">
              <a:spcBef>
                <a:spcPct val="0"/>
              </a:spcBef>
              <a:spcAft>
                <a:spcPct val="0"/>
              </a:spcAft>
              <a:buFontTx/>
              <a:buNone/>
            </a:pPr>
            <a:r>
              <a:rPr lang="en-US" altLang="en-US" sz="1800">
                <a:solidFill>
                  <a:srgbClr val="000000"/>
                </a:solidFill>
              </a:rPr>
              <a:t>Sixty CDRs can be found on a pentameric IgM molecule.</a:t>
            </a:r>
          </a:p>
        </p:txBody>
      </p:sp>
      <p:pic>
        <p:nvPicPr>
          <p:cNvPr id="175108" name="Picture 2" descr="http://upload.wikimedia.org/wikipedia/commons/thumb/7/79/Antibody_with_CDRs.svg/115px-Antibody_with_CDR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6414" y="1098550"/>
            <a:ext cx="3360737"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9" name="Rectangle 4"/>
          <p:cNvSpPr>
            <a:spLocks noChangeArrowheads="1"/>
          </p:cNvSpPr>
          <p:nvPr/>
        </p:nvSpPr>
        <p:spPr bwMode="auto">
          <a:xfrm>
            <a:off x="6124575" y="465455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1800">
                <a:solidFill>
                  <a:srgbClr val="000000"/>
                </a:solidFill>
              </a:rPr>
              <a:t>Sketch of an antibody with the variable domains shown in blue, and the CDRs (which are part of the variable domains)</a:t>
            </a:r>
          </a:p>
          <a:p>
            <a:pPr algn="ctr" eaLnBrk="0" fontAlgn="base" hangingPunct="0">
              <a:spcBef>
                <a:spcPct val="0"/>
              </a:spcBef>
              <a:spcAft>
                <a:spcPct val="0"/>
              </a:spcAft>
              <a:buFontTx/>
              <a:buNone/>
            </a:pPr>
            <a:r>
              <a:rPr lang="en-US" altLang="en-US" sz="1800">
                <a:solidFill>
                  <a:srgbClr val="000000"/>
                </a:solidFill>
              </a:rPr>
              <a:t> in light blue</a:t>
            </a:r>
          </a:p>
        </p:txBody>
      </p:sp>
      <p:sp>
        <p:nvSpPr>
          <p:cNvPr id="175110" name="Rectangle 5"/>
          <p:cNvSpPr>
            <a:spLocks noChangeArrowheads="1"/>
          </p:cNvSpPr>
          <p:nvPr/>
        </p:nvSpPr>
        <p:spPr bwMode="auto">
          <a:xfrm>
            <a:off x="2133601" y="180975"/>
            <a:ext cx="8264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3600" b="1">
                <a:solidFill>
                  <a:srgbClr val="FF0000"/>
                </a:solidFill>
              </a:rPr>
              <a:t>Complementarity determining region</a:t>
            </a:r>
          </a:p>
          <a:p>
            <a:pPr algn="ctr" eaLnBrk="0" fontAlgn="base" hangingPunct="0">
              <a:spcBef>
                <a:spcPct val="0"/>
              </a:spcBef>
              <a:spcAft>
                <a:spcPct val="0"/>
              </a:spcAft>
              <a:buFontTx/>
              <a:buNone/>
            </a:pPr>
            <a:r>
              <a:rPr lang="en-US" altLang="en-US" sz="3600" b="1">
                <a:solidFill>
                  <a:srgbClr val="FF0000"/>
                </a:solidFill>
              </a:rPr>
              <a:t> (CDRs)</a:t>
            </a:r>
          </a:p>
        </p:txBody>
      </p:sp>
    </p:spTree>
    <p:extLst>
      <p:ext uri="{BB962C8B-B14F-4D97-AF65-F5344CB8AC3E}">
        <p14:creationId xmlns:p14="http://schemas.microsoft.com/office/powerpoint/2010/main" val="2773468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2" descr="figure 3-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362200"/>
            <a:ext cx="60960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1" name="Picture 3" descr="3_1 basic I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66676"/>
            <a:ext cx="2438400"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2" name="Picture 4" descr="IgG 3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76201"/>
            <a:ext cx="2205038"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3" name="Text Box 5"/>
          <p:cNvSpPr txBox="1">
            <a:spLocks noChangeArrowheads="1"/>
          </p:cNvSpPr>
          <p:nvPr/>
        </p:nvSpPr>
        <p:spPr bwMode="auto">
          <a:xfrm>
            <a:off x="1739900" y="69850"/>
            <a:ext cx="3505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FontTx/>
              <a:buNone/>
            </a:pPr>
            <a:r>
              <a:rPr lang="en-US" altLang="en-US" sz="2400">
                <a:solidFill>
                  <a:srgbClr val="000000"/>
                </a:solidFill>
                <a:latin typeface="Times New Roman" panose="02020603050405020304" pitchFamily="18" charset="0"/>
              </a:rPr>
              <a:t>The antigen binding site is made-up of both heavy and light chain CDRs</a:t>
            </a:r>
          </a:p>
        </p:txBody>
      </p:sp>
      <p:sp>
        <p:nvSpPr>
          <p:cNvPr id="176134" name="Freeform 7"/>
          <p:cNvSpPr>
            <a:spLocks/>
          </p:cNvSpPr>
          <p:nvPr/>
        </p:nvSpPr>
        <p:spPr bwMode="auto">
          <a:xfrm>
            <a:off x="2806700" y="3086100"/>
            <a:ext cx="1562100" cy="1638300"/>
          </a:xfrm>
          <a:custGeom>
            <a:avLst/>
            <a:gdLst>
              <a:gd name="T0" fmla="*/ 0 w 984"/>
              <a:gd name="T1" fmla="*/ 0 h 1032"/>
              <a:gd name="T2" fmla="*/ 2147483646 w 984"/>
              <a:gd name="T3" fmla="*/ 2147483646 h 1032"/>
              <a:gd name="T4" fmla="*/ 2147483646 w 984"/>
              <a:gd name="T5" fmla="*/ 2147483646 h 1032"/>
              <a:gd name="T6" fmla="*/ 0 60000 65536"/>
              <a:gd name="T7" fmla="*/ 0 60000 65536"/>
              <a:gd name="T8" fmla="*/ 0 60000 65536"/>
              <a:gd name="T9" fmla="*/ 0 w 984"/>
              <a:gd name="T10" fmla="*/ 0 h 1032"/>
              <a:gd name="T11" fmla="*/ 984 w 984"/>
              <a:gd name="T12" fmla="*/ 1032 h 1032"/>
            </a:gdLst>
            <a:ahLst/>
            <a:cxnLst>
              <a:cxn ang="T6">
                <a:pos x="T0" y="T1"/>
              </a:cxn>
              <a:cxn ang="T7">
                <a:pos x="T2" y="T3"/>
              </a:cxn>
              <a:cxn ang="T8">
                <a:pos x="T4" y="T5"/>
              </a:cxn>
            </a:cxnLst>
            <a:rect l="T9" t="T10" r="T11" b="T12"/>
            <a:pathLst>
              <a:path w="984" h="1032">
                <a:moveTo>
                  <a:pt x="0" y="0"/>
                </a:moveTo>
                <a:lnTo>
                  <a:pt x="440" y="88"/>
                </a:lnTo>
                <a:lnTo>
                  <a:pt x="984" y="1032"/>
                </a:lnTo>
              </a:path>
            </a:pathLst>
          </a:custGeom>
          <a:noFill/>
          <a:ln w="38100">
            <a:solidFill>
              <a:srgbClr val="00FF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pPr eaLnBrk="0" fontAlgn="base" hangingPunct="0">
              <a:spcBef>
                <a:spcPct val="0"/>
              </a:spcBef>
              <a:spcAft>
                <a:spcPct val="0"/>
              </a:spcAft>
            </a:pPr>
            <a:endParaRPr lang="en-US">
              <a:solidFill>
                <a:srgbClr val="000000"/>
              </a:solidFill>
            </a:endParaRPr>
          </a:p>
        </p:txBody>
      </p:sp>
      <p:sp>
        <p:nvSpPr>
          <p:cNvPr id="176135" name="Text Box 8"/>
          <p:cNvSpPr txBox="1">
            <a:spLocks noChangeArrowheads="1"/>
          </p:cNvSpPr>
          <p:nvPr/>
        </p:nvSpPr>
        <p:spPr bwMode="auto">
          <a:xfrm>
            <a:off x="1752600" y="1504950"/>
            <a:ext cx="17399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fontAlgn="base">
              <a:spcBef>
                <a:spcPct val="0"/>
              </a:spcBef>
              <a:spcAft>
                <a:spcPct val="0"/>
              </a:spcAft>
              <a:buFontTx/>
              <a:buNone/>
            </a:pPr>
            <a:r>
              <a:rPr lang="en-US" altLang="en-US" sz="2400" b="1">
                <a:solidFill>
                  <a:srgbClr val="000000"/>
                </a:solidFill>
                <a:latin typeface="Times New Roman" panose="02020603050405020304" pitchFamily="18" charset="0"/>
              </a:rPr>
              <a:t>Antigen</a:t>
            </a:r>
            <a:r>
              <a:rPr lang="en-US" altLang="en-US" sz="1800" b="1">
                <a:solidFill>
                  <a:srgbClr val="000000"/>
                </a:solidFill>
                <a:latin typeface="Times New Roman" panose="02020603050405020304" pitchFamily="18" charset="0"/>
              </a:rPr>
              <a:t/>
            </a:r>
            <a:br>
              <a:rPr lang="en-US" altLang="en-US" sz="1800" b="1">
                <a:solidFill>
                  <a:srgbClr val="000000"/>
                </a:solidFill>
                <a:latin typeface="Times New Roman" panose="02020603050405020304" pitchFamily="18" charset="0"/>
              </a:rPr>
            </a:br>
            <a:r>
              <a:rPr lang="en-US" altLang="en-US" sz="1800" b="1">
                <a:solidFill>
                  <a:srgbClr val="000000"/>
                </a:solidFill>
                <a:latin typeface="Times New Roman" panose="02020603050405020304" pitchFamily="18" charset="0"/>
              </a:rPr>
              <a:t>[only the part of the antigen that fills the binding site is shown.  The antigen can be much much bigger such that only a small part of the whole antigen is in contact with the antigen binding site (see next slides)]</a:t>
            </a:r>
          </a:p>
        </p:txBody>
      </p:sp>
      <p:sp>
        <p:nvSpPr>
          <p:cNvPr id="176136" name="Freeform 9"/>
          <p:cNvSpPr>
            <a:spLocks/>
          </p:cNvSpPr>
          <p:nvPr/>
        </p:nvSpPr>
        <p:spPr bwMode="auto">
          <a:xfrm>
            <a:off x="2794000" y="2667000"/>
            <a:ext cx="1397000" cy="406400"/>
          </a:xfrm>
          <a:custGeom>
            <a:avLst/>
            <a:gdLst>
              <a:gd name="T0" fmla="*/ 0 w 880"/>
              <a:gd name="T1" fmla="*/ 2147483646 h 256"/>
              <a:gd name="T2" fmla="*/ 2147483646 w 880"/>
              <a:gd name="T3" fmla="*/ 2147483646 h 256"/>
              <a:gd name="T4" fmla="*/ 2147483646 w 880"/>
              <a:gd name="T5" fmla="*/ 0 h 256"/>
              <a:gd name="T6" fmla="*/ 0 60000 65536"/>
              <a:gd name="T7" fmla="*/ 0 60000 65536"/>
              <a:gd name="T8" fmla="*/ 0 60000 65536"/>
              <a:gd name="T9" fmla="*/ 0 w 880"/>
              <a:gd name="T10" fmla="*/ 0 h 256"/>
              <a:gd name="T11" fmla="*/ 880 w 880"/>
              <a:gd name="T12" fmla="*/ 256 h 256"/>
            </a:gdLst>
            <a:ahLst/>
            <a:cxnLst>
              <a:cxn ang="T6">
                <a:pos x="T0" y="T1"/>
              </a:cxn>
              <a:cxn ang="T7">
                <a:pos x="T2" y="T3"/>
              </a:cxn>
              <a:cxn ang="T8">
                <a:pos x="T4" y="T5"/>
              </a:cxn>
            </a:cxnLst>
            <a:rect l="T9" t="T10" r="T11" b="T12"/>
            <a:pathLst>
              <a:path w="880" h="256">
                <a:moveTo>
                  <a:pt x="0" y="256"/>
                </a:moveTo>
                <a:lnTo>
                  <a:pt x="247" y="115"/>
                </a:lnTo>
                <a:lnTo>
                  <a:pt x="880" y="0"/>
                </a:lnTo>
              </a:path>
            </a:pathLst>
          </a:custGeom>
          <a:noFill/>
          <a:ln w="38100">
            <a:solidFill>
              <a:srgbClr val="00FF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pPr eaLnBrk="0" fontAlgn="base" hangingPunct="0">
              <a:spcBef>
                <a:spcPct val="0"/>
              </a:spcBef>
              <a:spcAft>
                <a:spcPct val="0"/>
              </a:spcAft>
            </a:pPr>
            <a:endParaRPr lang="en-US">
              <a:solidFill>
                <a:srgbClr val="000000"/>
              </a:solidFill>
            </a:endParaRPr>
          </a:p>
        </p:txBody>
      </p:sp>
      <p:sp>
        <p:nvSpPr>
          <p:cNvPr id="176137" name="Freeform 10"/>
          <p:cNvSpPr>
            <a:spLocks/>
          </p:cNvSpPr>
          <p:nvPr/>
        </p:nvSpPr>
        <p:spPr bwMode="auto">
          <a:xfrm>
            <a:off x="5181600" y="2768600"/>
            <a:ext cx="609600" cy="369332"/>
          </a:xfrm>
          <a:custGeom>
            <a:avLst/>
            <a:gdLst>
              <a:gd name="T0" fmla="*/ 2147483646 w 384"/>
              <a:gd name="T1" fmla="*/ 0 h 1184"/>
              <a:gd name="T2" fmla="*/ 2147483646 w 384"/>
              <a:gd name="T3" fmla="*/ 2147483646 h 1184"/>
              <a:gd name="T4" fmla="*/ 0 w 384"/>
              <a:gd name="T5" fmla="*/ 2147483646 h 1184"/>
              <a:gd name="T6" fmla="*/ 2147483646 w 384"/>
              <a:gd name="T7" fmla="*/ 2147483646 h 1184"/>
              <a:gd name="T8" fmla="*/ 0 60000 65536"/>
              <a:gd name="T9" fmla="*/ 0 60000 65536"/>
              <a:gd name="T10" fmla="*/ 0 60000 65536"/>
              <a:gd name="T11" fmla="*/ 0 60000 65536"/>
              <a:gd name="T12" fmla="*/ 0 w 384"/>
              <a:gd name="T13" fmla="*/ 0 h 1184"/>
              <a:gd name="T14" fmla="*/ 384 w 384"/>
              <a:gd name="T15" fmla="*/ 1184 h 1184"/>
            </a:gdLst>
            <a:ahLst/>
            <a:cxnLst>
              <a:cxn ang="T8">
                <a:pos x="T0" y="T1"/>
              </a:cxn>
              <a:cxn ang="T9">
                <a:pos x="T2" y="T3"/>
              </a:cxn>
              <a:cxn ang="T10">
                <a:pos x="T4" y="T5"/>
              </a:cxn>
              <a:cxn ang="T11">
                <a:pos x="T6" y="T7"/>
              </a:cxn>
            </a:cxnLst>
            <a:rect l="T12" t="T13" r="T14" b="T15"/>
            <a:pathLst>
              <a:path w="384" h="1184">
                <a:moveTo>
                  <a:pt x="264" y="0"/>
                </a:moveTo>
                <a:lnTo>
                  <a:pt x="64" y="184"/>
                </a:lnTo>
                <a:lnTo>
                  <a:pt x="0" y="928"/>
                </a:lnTo>
                <a:lnTo>
                  <a:pt x="384" y="1184"/>
                </a:lnTo>
              </a:path>
            </a:pathLst>
          </a:custGeom>
          <a:noFill/>
          <a:ln w="38100">
            <a:solidFill>
              <a:srgbClr val="00FF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spAutoFit/>
          </a:bodyPr>
          <a:lstStyle/>
          <a:p>
            <a:pPr eaLnBrk="0" fontAlgn="base" hangingPunct="0">
              <a:spcBef>
                <a:spcPct val="0"/>
              </a:spcBef>
              <a:spcAft>
                <a:spcPct val="0"/>
              </a:spcAft>
            </a:pPr>
            <a:endParaRPr lang="en-US">
              <a:solidFill>
                <a:srgbClr val="000000"/>
              </a:solidFill>
            </a:endParaRPr>
          </a:p>
        </p:txBody>
      </p:sp>
      <p:sp>
        <p:nvSpPr>
          <p:cNvPr id="176138" name="Freeform 11"/>
          <p:cNvSpPr>
            <a:spLocks/>
          </p:cNvSpPr>
          <p:nvPr/>
        </p:nvSpPr>
        <p:spPr bwMode="auto">
          <a:xfrm>
            <a:off x="5184775" y="4241800"/>
            <a:ext cx="596900" cy="369332"/>
          </a:xfrm>
          <a:custGeom>
            <a:avLst/>
            <a:gdLst>
              <a:gd name="T0" fmla="*/ 0 w 376"/>
              <a:gd name="T1" fmla="*/ 0 h 784"/>
              <a:gd name="T2" fmla="*/ 2147483646 w 376"/>
              <a:gd name="T3" fmla="*/ 2147483646 h 784"/>
              <a:gd name="T4" fmla="*/ 2147483646 w 376"/>
              <a:gd name="T5" fmla="*/ 2147483646 h 784"/>
              <a:gd name="T6" fmla="*/ 0 60000 65536"/>
              <a:gd name="T7" fmla="*/ 0 60000 65536"/>
              <a:gd name="T8" fmla="*/ 0 60000 65536"/>
              <a:gd name="T9" fmla="*/ 0 w 376"/>
              <a:gd name="T10" fmla="*/ 0 h 784"/>
              <a:gd name="T11" fmla="*/ 376 w 376"/>
              <a:gd name="T12" fmla="*/ 784 h 784"/>
            </a:gdLst>
            <a:ahLst/>
            <a:cxnLst>
              <a:cxn ang="T6">
                <a:pos x="T0" y="T1"/>
              </a:cxn>
              <a:cxn ang="T7">
                <a:pos x="T2" y="T3"/>
              </a:cxn>
              <a:cxn ang="T8">
                <a:pos x="T4" y="T5"/>
              </a:cxn>
            </a:cxnLst>
            <a:rect l="T9" t="T10" r="T11" b="T12"/>
            <a:pathLst>
              <a:path w="376" h="784">
                <a:moveTo>
                  <a:pt x="0" y="0"/>
                </a:moveTo>
                <a:lnTo>
                  <a:pt x="32" y="576"/>
                </a:lnTo>
                <a:lnTo>
                  <a:pt x="376" y="784"/>
                </a:lnTo>
              </a:path>
            </a:pathLst>
          </a:custGeom>
          <a:noFill/>
          <a:ln w="38100">
            <a:solidFill>
              <a:srgbClr val="00FF00"/>
            </a:solidFill>
            <a:round/>
            <a:headEnd/>
            <a:tailEnd type="triangle" w="med" len="med"/>
          </a:ln>
          <a:extLst>
            <a:ext uri="{909E8E84-426E-40DD-AFC4-6F175D3DCCD1}">
              <a14:hiddenFill xmlns:a14="http://schemas.microsoft.com/office/drawing/2010/main">
                <a:solidFill>
                  <a:srgbClr val="FFFFFF"/>
                </a:solidFill>
              </a14:hiddenFill>
            </a:ext>
          </a:extLst>
        </p:spPr>
        <p:txBody>
          <a:bodyPr>
            <a:spAutoFit/>
          </a:bodyPr>
          <a:lstStyle/>
          <a:p>
            <a:pPr eaLnBrk="0" fontAlgn="base" hangingPunct="0">
              <a:spcBef>
                <a:spcPct val="0"/>
              </a:spcBef>
              <a:spcAft>
                <a:spcPct val="0"/>
              </a:spcAft>
            </a:pPr>
            <a:endParaRPr lang="en-US">
              <a:solidFill>
                <a:srgbClr val="000000"/>
              </a:solidFill>
            </a:endParaRPr>
          </a:p>
        </p:txBody>
      </p:sp>
      <p:sp>
        <p:nvSpPr>
          <p:cNvPr id="176139" name="Oval 12"/>
          <p:cNvSpPr>
            <a:spLocks noChangeArrowheads="1"/>
          </p:cNvSpPr>
          <p:nvPr/>
        </p:nvSpPr>
        <p:spPr bwMode="auto">
          <a:xfrm>
            <a:off x="4267200" y="2445426"/>
            <a:ext cx="259766" cy="519351"/>
          </a:xfrm>
          <a:prstGeom prst="ellipse">
            <a:avLst/>
          </a:prstGeom>
          <a:solidFill>
            <a:srgbClr val="00FF00"/>
          </a:solidFill>
          <a:ln w="6350">
            <a:solidFill>
              <a:schemeClr val="tx1"/>
            </a:solidFill>
            <a:round/>
            <a:headEnd/>
            <a:tailEnd/>
          </a:ln>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grpSp>
        <p:nvGrpSpPr>
          <p:cNvPr id="176140" name="Group 13"/>
          <p:cNvGrpSpPr>
            <a:grpSpLocks/>
          </p:cNvGrpSpPr>
          <p:nvPr/>
        </p:nvGrpSpPr>
        <p:grpSpPr bwMode="auto">
          <a:xfrm>
            <a:off x="5715000" y="2373312"/>
            <a:ext cx="381000" cy="620713"/>
            <a:chOff x="2640" y="1524"/>
            <a:chExt cx="240" cy="391"/>
          </a:xfrm>
        </p:grpSpPr>
        <p:sp>
          <p:nvSpPr>
            <p:cNvPr id="176142" name="Oval 14"/>
            <p:cNvSpPr>
              <a:spLocks noChangeArrowheads="1"/>
            </p:cNvSpPr>
            <p:nvPr/>
          </p:nvSpPr>
          <p:spPr bwMode="auto">
            <a:xfrm>
              <a:off x="2736" y="1524"/>
              <a:ext cx="144" cy="327"/>
            </a:xfrm>
            <a:prstGeom prst="ellipse">
              <a:avLst/>
            </a:prstGeom>
            <a:solidFill>
              <a:srgbClr val="00FF00"/>
            </a:solidFill>
            <a:ln w="6350">
              <a:solidFill>
                <a:schemeClr val="tx1"/>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176143" name="Rectangle 15"/>
            <p:cNvSpPr>
              <a:spLocks noChangeArrowheads="1"/>
            </p:cNvSpPr>
            <p:nvPr/>
          </p:nvSpPr>
          <p:spPr bwMode="auto">
            <a:xfrm rot="19816896">
              <a:off x="2678" y="1605"/>
              <a:ext cx="156" cy="233"/>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176144" name="Oval 16"/>
            <p:cNvSpPr>
              <a:spLocks noChangeArrowheads="1"/>
            </p:cNvSpPr>
            <p:nvPr/>
          </p:nvSpPr>
          <p:spPr bwMode="auto">
            <a:xfrm>
              <a:off x="2640" y="1588"/>
              <a:ext cx="144" cy="327"/>
            </a:xfrm>
            <a:prstGeom prst="ellipse">
              <a:avLst/>
            </a:prstGeom>
            <a:solidFill>
              <a:srgbClr val="00FF00"/>
            </a:solidFill>
            <a:ln w="6350">
              <a:solidFill>
                <a:schemeClr val="tx1"/>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176145" name="Line 17"/>
            <p:cNvSpPr>
              <a:spLocks noChangeShapeType="1"/>
            </p:cNvSpPr>
            <p:nvPr/>
          </p:nvSpPr>
          <p:spPr bwMode="auto">
            <a:xfrm flipV="1">
              <a:off x="2688" y="1613"/>
              <a:ext cx="112" cy="67"/>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US">
                <a:solidFill>
                  <a:srgbClr val="000000"/>
                </a:solidFill>
              </a:endParaRPr>
            </a:p>
          </p:txBody>
        </p:sp>
        <p:sp>
          <p:nvSpPr>
            <p:cNvPr id="176146" name="Line 18"/>
            <p:cNvSpPr>
              <a:spLocks noChangeShapeType="1"/>
            </p:cNvSpPr>
            <p:nvPr/>
          </p:nvSpPr>
          <p:spPr bwMode="auto">
            <a:xfrm flipV="1">
              <a:off x="2752" y="1728"/>
              <a:ext cx="128" cy="8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US">
                <a:solidFill>
                  <a:srgbClr val="000000"/>
                </a:solidFill>
              </a:endParaRPr>
            </a:p>
          </p:txBody>
        </p:sp>
      </p:grpSp>
      <p:sp>
        <p:nvSpPr>
          <p:cNvPr id="17614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F23AF74-D98D-4C15-8EAC-CA823F74F0A3}" type="slidenum">
              <a:rPr lang="en-US" altLang="en-US" sz="1400">
                <a:solidFill>
                  <a:srgbClr val="000000"/>
                </a:solidFill>
              </a:rPr>
              <a:pPr>
                <a:spcBef>
                  <a:spcPct val="0"/>
                </a:spcBef>
                <a:buFontTx/>
                <a:buNone/>
              </a:pPr>
              <a:t>8</a:t>
            </a:fld>
            <a:endParaRPr lang="en-US" altLang="en-US" sz="1400">
              <a:solidFill>
                <a:srgbClr val="000000"/>
              </a:solidFill>
            </a:endParaRPr>
          </a:p>
        </p:txBody>
      </p:sp>
    </p:spTree>
    <p:extLst>
      <p:ext uri="{BB962C8B-B14F-4D97-AF65-F5344CB8AC3E}">
        <p14:creationId xmlns:p14="http://schemas.microsoft.com/office/powerpoint/2010/main" val="41995003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8178" name="Group 2"/>
          <p:cNvGrpSpPr>
            <a:grpSpLocks/>
          </p:cNvGrpSpPr>
          <p:nvPr/>
        </p:nvGrpSpPr>
        <p:grpSpPr bwMode="auto">
          <a:xfrm>
            <a:off x="2286000" y="762000"/>
            <a:ext cx="4876800" cy="5080000"/>
            <a:chOff x="480" y="480"/>
            <a:chExt cx="3072" cy="3200"/>
          </a:xfrm>
        </p:grpSpPr>
        <p:grpSp>
          <p:nvGrpSpPr>
            <p:cNvPr id="178183" name="Group 3"/>
            <p:cNvGrpSpPr>
              <a:grpSpLocks/>
            </p:cNvGrpSpPr>
            <p:nvPr/>
          </p:nvGrpSpPr>
          <p:grpSpPr bwMode="auto">
            <a:xfrm>
              <a:off x="480" y="480"/>
              <a:ext cx="3072" cy="3200"/>
              <a:chOff x="480" y="480"/>
              <a:chExt cx="3072" cy="3200"/>
            </a:xfrm>
          </p:grpSpPr>
          <p:pic>
            <p:nvPicPr>
              <p:cNvPr id="178185" name="Picture 4" descr="3_8 center pic b modifi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 y="480"/>
                <a:ext cx="2400" cy="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6" name="Text Box 5"/>
              <p:cNvSpPr txBox="1">
                <a:spLocks noChangeArrowheads="1"/>
              </p:cNvSpPr>
              <p:nvPr/>
            </p:nvSpPr>
            <p:spPr bwMode="auto">
              <a:xfrm>
                <a:off x="480" y="1344"/>
                <a:ext cx="1536" cy="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2400">
                    <a:solidFill>
                      <a:srgbClr val="000000"/>
                    </a:solidFill>
                    <a:latin typeface="Times New Roman" panose="02020603050405020304" pitchFamily="18" charset="0"/>
                  </a:rPr>
                  <a:t>This antigen is a peptide or other small* molecule.  Since it fills the antigen binding site, it is also an epitope</a:t>
                </a:r>
              </a:p>
            </p:txBody>
          </p:sp>
        </p:grpSp>
        <p:sp>
          <p:nvSpPr>
            <p:cNvPr id="178184" name="Line 6"/>
            <p:cNvSpPr>
              <a:spLocks noChangeShapeType="1"/>
            </p:cNvSpPr>
            <p:nvPr/>
          </p:nvSpPr>
          <p:spPr bwMode="auto">
            <a:xfrm>
              <a:off x="1968" y="2208"/>
              <a:ext cx="24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a:solidFill>
                  <a:srgbClr val="000000"/>
                </a:solidFill>
              </a:endParaRPr>
            </a:p>
          </p:txBody>
        </p:sp>
      </p:grpSp>
      <p:sp>
        <p:nvSpPr>
          <p:cNvPr id="178179" name="Text Box 7"/>
          <p:cNvSpPr txBox="1">
            <a:spLocks noChangeArrowheads="1"/>
          </p:cNvSpPr>
          <p:nvPr/>
        </p:nvSpPr>
        <p:spPr bwMode="auto">
          <a:xfrm>
            <a:off x="5715000" y="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2400" b="1">
                <a:solidFill>
                  <a:srgbClr val="000000"/>
                </a:solidFill>
                <a:latin typeface="Times New Roman" panose="02020603050405020304" pitchFamily="18" charset="0"/>
              </a:rPr>
              <a:t>Epitope = antigenic determinant</a:t>
            </a:r>
          </a:p>
        </p:txBody>
      </p:sp>
      <p:sp>
        <p:nvSpPr>
          <p:cNvPr id="178180" name="Text Box 8"/>
          <p:cNvSpPr txBox="1">
            <a:spLocks noChangeArrowheads="1"/>
          </p:cNvSpPr>
          <p:nvPr/>
        </p:nvSpPr>
        <p:spPr bwMode="auto">
          <a:xfrm>
            <a:off x="1600200" y="5229225"/>
            <a:ext cx="3200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2400">
                <a:solidFill>
                  <a:srgbClr val="000000"/>
                </a:solidFill>
                <a:latin typeface="Times New Roman" panose="02020603050405020304" pitchFamily="18" charset="0"/>
              </a:rPr>
              <a:t>*The epitope is small (~6 amino acids or ~6 sugars) or a small part of a larger antigen</a:t>
            </a:r>
          </a:p>
        </p:txBody>
      </p:sp>
      <p:sp>
        <p:nvSpPr>
          <p:cNvPr id="178181" name="Text Box 9"/>
          <p:cNvSpPr txBox="1">
            <a:spLocks noChangeArrowheads="1"/>
          </p:cNvSpPr>
          <p:nvPr/>
        </p:nvSpPr>
        <p:spPr bwMode="auto">
          <a:xfrm>
            <a:off x="1524000" y="152401"/>
            <a:ext cx="27432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2800">
                <a:solidFill>
                  <a:srgbClr val="000000"/>
                </a:solidFill>
                <a:latin typeface="Times New Roman" panose="02020603050405020304" pitchFamily="18" charset="0"/>
              </a:rPr>
              <a:t>Antibodies contact </a:t>
            </a:r>
            <a:r>
              <a:rPr lang="en-US" altLang="en-US" sz="2800" b="1">
                <a:solidFill>
                  <a:srgbClr val="000000"/>
                </a:solidFill>
                <a:latin typeface="Times New Roman" panose="02020603050405020304" pitchFamily="18" charset="0"/>
              </a:rPr>
              <a:t>epitopes</a:t>
            </a:r>
            <a:r>
              <a:rPr lang="en-US" altLang="en-US" sz="2800">
                <a:solidFill>
                  <a:srgbClr val="000000"/>
                </a:solidFill>
                <a:latin typeface="Times New Roman" panose="02020603050405020304" pitchFamily="18" charset="0"/>
              </a:rPr>
              <a:t> or </a:t>
            </a:r>
            <a:r>
              <a:rPr lang="en-US" altLang="en-US" sz="2800" b="1">
                <a:solidFill>
                  <a:srgbClr val="000000"/>
                </a:solidFill>
                <a:latin typeface="Times New Roman" panose="02020603050405020304" pitchFamily="18" charset="0"/>
              </a:rPr>
              <a:t>antigenic determinants</a:t>
            </a:r>
          </a:p>
        </p:txBody>
      </p:sp>
      <p:sp>
        <p:nvSpPr>
          <p:cNvPr id="17818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3435C5E-ACC1-4CBF-A423-FD49765F20D9}" type="slidenum">
              <a:rPr lang="en-US" altLang="en-US" sz="1400">
                <a:solidFill>
                  <a:srgbClr val="000000"/>
                </a:solidFill>
              </a:rPr>
              <a:pPr>
                <a:spcBef>
                  <a:spcPct val="0"/>
                </a:spcBef>
                <a:buFontTx/>
                <a:buNone/>
              </a:pPr>
              <a:t>9</a:t>
            </a:fld>
            <a:endParaRPr lang="en-US" altLang="en-US" sz="1400">
              <a:solidFill>
                <a:srgbClr val="000000"/>
              </a:solidFill>
            </a:endParaRPr>
          </a:p>
        </p:txBody>
      </p:sp>
    </p:spTree>
    <p:extLst>
      <p:ext uri="{BB962C8B-B14F-4D97-AF65-F5344CB8AC3E}">
        <p14:creationId xmlns:p14="http://schemas.microsoft.com/office/powerpoint/2010/main" val="260924508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1828</Words>
  <Application>Microsoft Office PowerPoint</Application>
  <PresentationFormat>Widescreen</PresentationFormat>
  <Paragraphs>211</Paragraphs>
  <Slides>33</Slides>
  <Notes>17</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33</vt:i4>
      </vt:variant>
    </vt:vector>
  </HeadingPairs>
  <TitlesOfParts>
    <vt:vector size="42" baseType="lpstr">
      <vt:lpstr>PMingLiU</vt:lpstr>
      <vt:lpstr>Arial</vt:lpstr>
      <vt:lpstr>Calibri</vt:lpstr>
      <vt:lpstr>Impact</vt:lpstr>
      <vt:lpstr>Symbol</vt:lpstr>
      <vt:lpstr>Times New Roman</vt:lpstr>
      <vt:lpstr>Blank Presentation</vt:lpstr>
      <vt:lpstr>Default Design</vt:lpstr>
      <vt:lpstr>Adobe Photoshop Image</vt:lpstr>
      <vt:lpstr>PowerPoint Presentation</vt:lpstr>
      <vt:lpstr>Camelid  Ab</vt:lpstr>
      <vt:lpstr>Camelid  Ab cont.</vt:lpstr>
      <vt:lpstr>PowerPoint Presentation</vt:lpstr>
      <vt:lpstr>Mammalian IgG &amp;Chicken IgY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Poly- and Mono- Clonal Antibodies</vt:lpstr>
      <vt:lpstr>Production of Antibodies Cont’d</vt:lpstr>
      <vt:lpstr>Immunization Protocol</vt:lpstr>
      <vt:lpstr>Production of Antibodies</vt:lpstr>
      <vt:lpstr>HYBRIDOMAS TO MAKE MONOCLONAL ANTIBODIES</vt:lpstr>
      <vt:lpstr>PowerPoint Presentation</vt:lpstr>
      <vt:lpstr>PowerPoint Presentation</vt:lpstr>
      <vt:lpstr>Formation and Selection of Hybrid Cells</vt:lpstr>
      <vt:lpstr>PowerPoint Presentation</vt:lpstr>
      <vt:lpstr>PowerPoint Presentation</vt:lpstr>
      <vt:lpstr>PowerPoint Presentation</vt:lpstr>
      <vt:lpstr>Human Monoclonal Antibodies</vt:lpstr>
      <vt:lpstr>Clinical Uses for Monoclonal Antibodies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Soheila Kashanian</dc:creator>
  <cp:lastModifiedBy>Soheila Kashanian</cp:lastModifiedBy>
  <cp:revision>1</cp:revision>
  <dcterms:created xsi:type="dcterms:W3CDTF">2020-05-12T06:27:38Z</dcterms:created>
  <dcterms:modified xsi:type="dcterms:W3CDTF">2020-05-12T06:28:19Z</dcterms:modified>
</cp:coreProperties>
</file>