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23" r:id="rId2"/>
  </p:sldMasterIdLst>
  <p:notesMasterIdLst>
    <p:notesMasterId r:id="rId36"/>
  </p:notesMasterIdLst>
  <p:sldIdLst>
    <p:sldId id="298" r:id="rId3"/>
    <p:sldId id="299" r:id="rId4"/>
    <p:sldId id="383" r:id="rId5"/>
    <p:sldId id="384" r:id="rId6"/>
    <p:sldId id="385" r:id="rId7"/>
    <p:sldId id="257" r:id="rId8"/>
    <p:sldId id="258" r:id="rId9"/>
    <p:sldId id="379" r:id="rId10"/>
    <p:sldId id="387" r:id="rId11"/>
    <p:sldId id="259" r:id="rId12"/>
    <p:sldId id="260" r:id="rId13"/>
    <p:sldId id="261" r:id="rId14"/>
    <p:sldId id="262" r:id="rId15"/>
    <p:sldId id="263" r:id="rId16"/>
    <p:sldId id="380"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306" r:id="rId30"/>
    <p:sldId id="307" r:id="rId31"/>
    <p:sldId id="308" r:id="rId32"/>
    <p:sldId id="309" r:id="rId33"/>
    <p:sldId id="310" r:id="rId34"/>
    <p:sldId id="31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4C0A53-3936-4675-9BDB-7B1F71B7BCA9}" type="datetimeFigureOut">
              <a:rPr lang="en-US" smtClean="0"/>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B6FAD4-918D-40DC-B745-8F6C6AB5681B}" type="slidenum">
              <a:rPr lang="en-US" smtClean="0"/>
              <a:t>‹#›</a:t>
            </a:fld>
            <a:endParaRPr lang="en-US"/>
          </a:p>
        </p:txBody>
      </p:sp>
    </p:spTree>
    <p:extLst>
      <p:ext uri="{BB962C8B-B14F-4D97-AF65-F5344CB8AC3E}">
        <p14:creationId xmlns:p14="http://schemas.microsoft.com/office/powerpoint/2010/main" val="124978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B6FAD4-918D-40DC-B745-8F6C6AB5681B}" type="slidenum">
              <a:rPr lang="en-US" smtClean="0"/>
              <a:t>26</a:t>
            </a:fld>
            <a:endParaRPr lang="en-US"/>
          </a:p>
        </p:txBody>
      </p:sp>
    </p:spTree>
    <p:extLst>
      <p:ext uri="{BB962C8B-B14F-4D97-AF65-F5344CB8AC3E}">
        <p14:creationId xmlns:p14="http://schemas.microsoft.com/office/powerpoint/2010/main" val="3868851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33BF7-892B-4845-8D4C-0A0FDB943165}" type="slidenum">
              <a:rPr lang="fr-FR" altLang="es-ES_tradnl">
                <a:solidFill>
                  <a:prstClr val="black"/>
                </a:solidFill>
              </a:rPr>
              <a:pPr/>
              <a:t>29</a:t>
            </a:fld>
            <a:endParaRPr lang="fr-FR" altLang="es-ES_tradnl">
              <a:solidFill>
                <a:prstClr val="black"/>
              </a:solidFill>
            </a:endParaRPr>
          </a:p>
        </p:txBody>
      </p:sp>
      <p:sp>
        <p:nvSpPr>
          <p:cNvPr id="459778" name="Rectangle 2"/>
          <p:cNvSpPr>
            <a:spLocks noGrp="1" noRot="1" noChangeAspect="1" noChangeArrowheads="1" noTextEdit="1"/>
          </p:cNvSpPr>
          <p:nvPr>
            <p:ph type="sldImg"/>
          </p:nvPr>
        </p:nvSpPr>
        <p:spPr bwMode="auto">
          <a:xfrm>
            <a:off x="1146175" y="684213"/>
            <a:ext cx="4572000" cy="3429000"/>
          </a:xfrm>
          <a:prstGeom prst="rect">
            <a:avLst/>
          </a:prstGeom>
          <a:solidFill>
            <a:srgbClr val="FFFFFF"/>
          </a:solidFill>
          <a:ln>
            <a:solidFill>
              <a:srgbClr val="000000"/>
            </a:solidFill>
            <a:miter lim="800000"/>
            <a:headEnd/>
            <a:tailEnd/>
          </a:ln>
        </p:spPr>
      </p:sp>
      <p:sp>
        <p:nvSpPr>
          <p:cNvPr id="459779" name="Rectangle 3"/>
          <p:cNvSpPr>
            <a:spLocks noGrp="1" noChangeArrowheads="1"/>
          </p:cNvSpPr>
          <p:nvPr>
            <p:ph type="body" idx="1"/>
          </p:nvPr>
        </p:nvSpPr>
        <p:spPr bwMode="auto">
          <a:xfrm>
            <a:off x="919163" y="4341813"/>
            <a:ext cx="5019675" cy="4117975"/>
          </a:xfrm>
          <a:prstGeom prst="rect">
            <a:avLst/>
          </a:prstGeom>
          <a:solidFill>
            <a:srgbClr val="FFFFFF"/>
          </a:solidFill>
          <a:ln>
            <a:solidFill>
              <a:srgbClr val="000000"/>
            </a:solidFill>
            <a:miter lim="800000"/>
            <a:headEnd/>
            <a:tailEnd/>
          </a:ln>
        </p:spPr>
        <p:txBody>
          <a:bodyPr/>
          <a:lstStyle/>
          <a:p>
            <a:endParaRPr lang="en-GB"/>
          </a:p>
        </p:txBody>
      </p:sp>
    </p:spTree>
    <p:extLst>
      <p:ext uri="{BB962C8B-B14F-4D97-AF65-F5344CB8AC3E}">
        <p14:creationId xmlns:p14="http://schemas.microsoft.com/office/powerpoint/2010/main" val="10693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611938-58FF-4F20-BC67-7DD960FF3C7E}" type="slidenum">
              <a:rPr lang="fr-FR" altLang="es-ES_tradnl">
                <a:solidFill>
                  <a:prstClr val="black"/>
                </a:solidFill>
              </a:rPr>
              <a:pPr/>
              <a:t>30</a:t>
            </a:fld>
            <a:endParaRPr lang="fr-FR" altLang="es-ES_tradnl">
              <a:solidFill>
                <a:prstClr val="black"/>
              </a:solidFill>
            </a:endParaRPr>
          </a:p>
        </p:txBody>
      </p:sp>
      <p:sp>
        <p:nvSpPr>
          <p:cNvPr id="461826" name="Rectangle 2"/>
          <p:cNvSpPr>
            <a:spLocks noGrp="1" noRot="1" noChangeAspect="1" noChangeArrowheads="1" noTextEdit="1"/>
          </p:cNvSpPr>
          <p:nvPr>
            <p:ph type="sldImg"/>
          </p:nvPr>
        </p:nvSpPr>
        <p:spPr bwMode="auto">
          <a:xfrm>
            <a:off x="1146175" y="684213"/>
            <a:ext cx="4572000" cy="3429000"/>
          </a:xfrm>
          <a:prstGeom prst="rect">
            <a:avLst/>
          </a:prstGeom>
          <a:solidFill>
            <a:srgbClr val="FFFFFF"/>
          </a:solidFill>
          <a:ln>
            <a:solidFill>
              <a:srgbClr val="000000"/>
            </a:solidFill>
            <a:miter lim="800000"/>
            <a:headEnd/>
            <a:tailEnd/>
          </a:ln>
        </p:spPr>
      </p:sp>
      <p:sp>
        <p:nvSpPr>
          <p:cNvPr id="461827" name="Rectangle 3"/>
          <p:cNvSpPr>
            <a:spLocks noGrp="1" noChangeArrowheads="1"/>
          </p:cNvSpPr>
          <p:nvPr>
            <p:ph type="body" idx="1"/>
          </p:nvPr>
        </p:nvSpPr>
        <p:spPr bwMode="auto">
          <a:xfrm>
            <a:off x="919163" y="4341813"/>
            <a:ext cx="5019675" cy="4117975"/>
          </a:xfrm>
          <a:prstGeom prst="rect">
            <a:avLst/>
          </a:prstGeom>
          <a:solidFill>
            <a:srgbClr val="FFFFFF"/>
          </a:solidFill>
          <a:ln>
            <a:solidFill>
              <a:srgbClr val="000000"/>
            </a:solidFill>
            <a:miter lim="800000"/>
            <a:headEnd/>
            <a:tailEnd/>
          </a:ln>
        </p:spPr>
        <p:txBody>
          <a:bodyPr/>
          <a:lstStyle/>
          <a:p>
            <a:endParaRPr lang="en-GB"/>
          </a:p>
        </p:txBody>
      </p:sp>
    </p:spTree>
    <p:extLst>
      <p:ext uri="{BB962C8B-B14F-4D97-AF65-F5344CB8AC3E}">
        <p14:creationId xmlns:p14="http://schemas.microsoft.com/office/powerpoint/2010/main" val="228344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5FD63-3CDD-4B53-9DDD-3509E5018015}" type="slidenum">
              <a:rPr lang="fr-FR" altLang="es-ES_tradnl">
                <a:solidFill>
                  <a:prstClr val="black"/>
                </a:solidFill>
              </a:rPr>
              <a:pPr/>
              <a:t>31</a:t>
            </a:fld>
            <a:endParaRPr lang="fr-FR" altLang="es-ES_tradnl">
              <a:solidFill>
                <a:prstClr val="black"/>
              </a:solidFill>
            </a:endParaRPr>
          </a:p>
        </p:txBody>
      </p:sp>
      <p:sp>
        <p:nvSpPr>
          <p:cNvPr id="463874" name="Rectangle 2"/>
          <p:cNvSpPr>
            <a:spLocks noGrp="1" noRot="1" noChangeAspect="1" noChangeArrowheads="1" noTextEdit="1"/>
          </p:cNvSpPr>
          <p:nvPr>
            <p:ph type="sldImg"/>
          </p:nvPr>
        </p:nvSpPr>
        <p:spPr bwMode="auto">
          <a:xfrm>
            <a:off x="1146175" y="684213"/>
            <a:ext cx="4572000" cy="3429000"/>
          </a:xfrm>
          <a:prstGeom prst="rect">
            <a:avLst/>
          </a:prstGeom>
          <a:solidFill>
            <a:srgbClr val="FFFFFF"/>
          </a:solidFill>
          <a:ln>
            <a:solidFill>
              <a:srgbClr val="000000"/>
            </a:solidFill>
            <a:miter lim="800000"/>
            <a:headEnd/>
            <a:tailEnd/>
          </a:ln>
        </p:spPr>
      </p:sp>
      <p:sp>
        <p:nvSpPr>
          <p:cNvPr id="463875" name="Rectangle 3"/>
          <p:cNvSpPr>
            <a:spLocks noGrp="1" noChangeArrowheads="1"/>
          </p:cNvSpPr>
          <p:nvPr>
            <p:ph type="body" idx="1"/>
          </p:nvPr>
        </p:nvSpPr>
        <p:spPr bwMode="auto">
          <a:xfrm>
            <a:off x="919163" y="4341813"/>
            <a:ext cx="5019675" cy="4117975"/>
          </a:xfrm>
          <a:prstGeom prst="rect">
            <a:avLst/>
          </a:prstGeom>
          <a:solidFill>
            <a:srgbClr val="FFFFFF"/>
          </a:solidFill>
          <a:ln>
            <a:solidFill>
              <a:srgbClr val="000000"/>
            </a:solidFill>
            <a:miter lim="800000"/>
            <a:headEnd/>
            <a:tailEnd/>
          </a:ln>
        </p:spPr>
        <p:txBody>
          <a:bodyPr/>
          <a:lstStyle/>
          <a:p>
            <a:endParaRPr lang="de-DE"/>
          </a:p>
        </p:txBody>
      </p:sp>
    </p:spTree>
    <p:extLst>
      <p:ext uri="{BB962C8B-B14F-4D97-AF65-F5344CB8AC3E}">
        <p14:creationId xmlns:p14="http://schemas.microsoft.com/office/powerpoint/2010/main" val="68193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7CD01C-AB3B-4813-A723-572A64584D1C}" type="slidenum">
              <a:rPr lang="fr-FR" altLang="es-ES_tradnl">
                <a:solidFill>
                  <a:prstClr val="black"/>
                </a:solidFill>
              </a:rPr>
              <a:pPr/>
              <a:t>32</a:t>
            </a:fld>
            <a:endParaRPr lang="fr-FR" altLang="es-ES_tradnl">
              <a:solidFill>
                <a:prstClr val="black"/>
              </a:solidFill>
            </a:endParaRPr>
          </a:p>
        </p:txBody>
      </p:sp>
      <p:sp>
        <p:nvSpPr>
          <p:cNvPr id="465922" name="Rectangle 2"/>
          <p:cNvSpPr>
            <a:spLocks noGrp="1" noRot="1" noChangeAspect="1" noChangeArrowheads="1" noTextEdit="1"/>
          </p:cNvSpPr>
          <p:nvPr>
            <p:ph type="sldImg"/>
          </p:nvPr>
        </p:nvSpPr>
        <p:spPr bwMode="auto">
          <a:xfrm>
            <a:off x="1146175" y="684213"/>
            <a:ext cx="4572000" cy="3429000"/>
          </a:xfrm>
          <a:prstGeom prst="rect">
            <a:avLst/>
          </a:prstGeom>
          <a:solidFill>
            <a:srgbClr val="FFFFFF"/>
          </a:solidFill>
          <a:ln>
            <a:solidFill>
              <a:srgbClr val="000000"/>
            </a:solidFill>
            <a:miter lim="800000"/>
            <a:headEnd/>
            <a:tailEnd/>
          </a:ln>
        </p:spPr>
      </p:sp>
      <p:sp>
        <p:nvSpPr>
          <p:cNvPr id="465923" name="Rectangle 3"/>
          <p:cNvSpPr>
            <a:spLocks noGrp="1" noChangeArrowheads="1"/>
          </p:cNvSpPr>
          <p:nvPr>
            <p:ph type="body" idx="1"/>
          </p:nvPr>
        </p:nvSpPr>
        <p:spPr bwMode="auto">
          <a:xfrm>
            <a:off x="917575" y="4340225"/>
            <a:ext cx="5022850" cy="4119563"/>
          </a:xfrm>
          <a:prstGeom prst="rect">
            <a:avLst/>
          </a:prstGeom>
          <a:solidFill>
            <a:srgbClr val="FFFFFF"/>
          </a:solidFill>
          <a:ln>
            <a:solidFill>
              <a:srgbClr val="000000"/>
            </a:solidFill>
            <a:miter lim="800000"/>
            <a:headEnd/>
            <a:tailEnd/>
          </a:ln>
        </p:spPr>
        <p:txBody>
          <a:bodyPr/>
          <a:lstStyle/>
          <a:p>
            <a:endParaRPr lang="es-ES"/>
          </a:p>
        </p:txBody>
      </p:sp>
    </p:spTree>
    <p:extLst>
      <p:ext uri="{BB962C8B-B14F-4D97-AF65-F5344CB8AC3E}">
        <p14:creationId xmlns:p14="http://schemas.microsoft.com/office/powerpoint/2010/main" val="2322617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C9E50-D0D3-4536-95D4-10AD6A494699}" type="slidenum">
              <a:rPr lang="fr-FR" altLang="es-ES_tradnl">
                <a:solidFill>
                  <a:prstClr val="black"/>
                </a:solidFill>
              </a:rPr>
              <a:pPr/>
              <a:t>33</a:t>
            </a:fld>
            <a:endParaRPr lang="fr-FR" altLang="es-ES_tradnl">
              <a:solidFill>
                <a:prstClr val="black"/>
              </a:solidFill>
            </a:endParaRPr>
          </a:p>
        </p:txBody>
      </p:sp>
      <p:sp>
        <p:nvSpPr>
          <p:cNvPr id="470018" name="Rectangle 2"/>
          <p:cNvSpPr>
            <a:spLocks noGrp="1" noRot="1" noChangeAspect="1" noChangeArrowheads="1" noTextEdit="1"/>
          </p:cNvSpPr>
          <p:nvPr>
            <p:ph type="sldImg"/>
          </p:nvPr>
        </p:nvSpPr>
        <p:spPr bwMode="auto">
          <a:xfrm>
            <a:off x="1146175" y="684213"/>
            <a:ext cx="4572000" cy="3429000"/>
          </a:xfrm>
          <a:prstGeom prst="rect">
            <a:avLst/>
          </a:prstGeom>
          <a:solidFill>
            <a:srgbClr val="FFFFFF"/>
          </a:solidFill>
          <a:ln>
            <a:solidFill>
              <a:srgbClr val="000000"/>
            </a:solidFill>
            <a:miter lim="800000"/>
            <a:headEnd/>
            <a:tailEnd/>
          </a:ln>
        </p:spPr>
      </p:sp>
      <p:sp>
        <p:nvSpPr>
          <p:cNvPr id="470019" name="Rectangle 3"/>
          <p:cNvSpPr>
            <a:spLocks noGrp="1" noChangeArrowheads="1"/>
          </p:cNvSpPr>
          <p:nvPr>
            <p:ph type="body" idx="1"/>
          </p:nvPr>
        </p:nvSpPr>
        <p:spPr bwMode="auto">
          <a:xfrm>
            <a:off x="919163" y="4341813"/>
            <a:ext cx="5019675" cy="4117975"/>
          </a:xfrm>
          <a:prstGeom prst="rect">
            <a:avLst/>
          </a:prstGeom>
          <a:solidFill>
            <a:srgbClr val="FFFFFF"/>
          </a:solidFill>
          <a:ln>
            <a:solidFill>
              <a:srgbClr val="000000"/>
            </a:solidFill>
            <a:miter lim="800000"/>
            <a:headEnd/>
            <a:tailEnd/>
          </a:ln>
        </p:spPr>
        <p:txBody>
          <a:bodyPr/>
          <a:lstStyle/>
          <a:p>
            <a:endParaRPr lang="en-GB"/>
          </a:p>
        </p:txBody>
      </p:sp>
    </p:spTree>
    <p:extLst>
      <p:ext uri="{BB962C8B-B14F-4D97-AF65-F5344CB8AC3E}">
        <p14:creationId xmlns:p14="http://schemas.microsoft.com/office/powerpoint/2010/main" val="83793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48B0B-769E-4A65-AC10-310BFAC264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7049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04BC68-7F6C-45CA-9357-3BE84F132B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495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1D5494-8B96-4701-B9FB-80A3E0BAB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514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FC3FBA-EBBE-49F1-97AC-6F18AEAB3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4551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286602"/>
            <a:ext cx="7772400" cy="860425"/>
          </a:xfrm>
        </p:spPr>
        <p:txBody>
          <a:bodyPr anchor="b" anchorCtr="0"/>
          <a:lstStyle>
            <a:lvl1pPr algn="r">
              <a:defRPr>
                <a:solidFill>
                  <a:schemeClr val="tx2">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61600" y="6005400"/>
            <a:ext cx="7753800" cy="1752600"/>
          </a:xfrm>
        </p:spPr>
        <p:txBody>
          <a:bodyPr>
            <a:normAutofit/>
          </a:bodyPr>
          <a:lstStyle>
            <a:lvl1pPr marL="0" indent="0" algn="r">
              <a:buNone/>
              <a:defRPr sz="1800">
                <a:solidFill>
                  <a:schemeClr val="tx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64426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33200"/>
            <a:ext cx="8229600" cy="639762"/>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752602"/>
            <a:ext cx="8229600" cy="4373563"/>
          </a:xfrm>
        </p:spPr>
        <p:txBody>
          <a:bodyPr/>
          <a:lstStyle>
            <a:lvl1pPr marL="0" indent="0">
              <a:lnSpc>
                <a:spcPts val="1950"/>
              </a:lnSpc>
              <a:buFontTx/>
              <a:buNone/>
              <a:defRPr sz="2100" b="1"/>
            </a:lvl1pPr>
            <a:lvl2pPr marL="513160" indent="-170260">
              <a:lnSpc>
                <a:spcPts val="1950"/>
              </a:lnSpc>
              <a:defRPr sz="1800"/>
            </a:lvl2pPr>
            <a:lvl3pPr marL="815579" indent="-129779">
              <a:lnSpc>
                <a:spcPts val="1950"/>
              </a:lnSpc>
              <a:defRPr sz="1500"/>
            </a:lvl3pPr>
            <a:lvl4pPr marL="1156097" indent="-127397">
              <a:lnSpc>
                <a:spcPts val="1950"/>
              </a:lnSpc>
              <a:defRPr sz="1200"/>
            </a:lvl4pPr>
            <a:lvl5pPr marL="1501379" indent="-129779">
              <a:lnSpc>
                <a:spcPts val="1950"/>
              </a:lnSpc>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31200" y="1219200"/>
            <a:ext cx="8153400" cy="457200"/>
          </a:xfrm>
        </p:spPr>
        <p:txBody>
          <a:bodyPr>
            <a:normAutofit/>
          </a:bodyPr>
          <a:lstStyle>
            <a:lvl1pPr>
              <a:buFontTx/>
              <a:buNone/>
              <a:defRPr sz="1800"/>
            </a:lvl1pPr>
          </a:lstStyle>
          <a:p>
            <a:pPr lvl="0"/>
            <a:r>
              <a:rPr lang="en-US"/>
              <a:t>Click to edit Master text styles</a:t>
            </a:r>
          </a:p>
        </p:txBody>
      </p:sp>
      <p:sp>
        <p:nvSpPr>
          <p:cNvPr id="7"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8" name="Slide Number Placeholder 5"/>
          <p:cNvSpPr>
            <a:spLocks noGrp="1"/>
          </p:cNvSpPr>
          <p:nvPr>
            <p:ph type="sldNum" sz="quarter" idx="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3042215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srgbClr val="C2D9FE"/>
              </a:solidFill>
            </a:endParaRPr>
          </a:p>
        </p:txBody>
      </p:sp>
      <p:sp>
        <p:nvSpPr>
          <p:cNvPr id="4" name="Slide Number Placeholder 3"/>
          <p:cNvSpPr>
            <a:spLocks noGrp="1"/>
          </p:cNvSpPr>
          <p:nvPr>
            <p:ph type="sldNum" sz="quarter" idx="11"/>
          </p:nvPr>
        </p:nvSpPr>
        <p:spPr/>
        <p:txBody>
          <a:bodyPr/>
          <a:lstStyle/>
          <a:p>
            <a:fld id="{3A9D3F97-BB48-4A5F-BCB6-DC74A0C0BED5}" type="slidenum">
              <a:rPr lang="en-US" smtClean="0">
                <a:solidFill>
                  <a:srgbClr val="C2D9FE"/>
                </a:solidFill>
              </a:rPr>
              <a:pPr/>
              <a:t>‹#›</a:t>
            </a:fld>
            <a:endParaRPr lang="en-US">
              <a:solidFill>
                <a:srgbClr val="C2D9FE"/>
              </a:solidFill>
            </a:endParaRPr>
          </a:p>
        </p:txBody>
      </p:sp>
      <p:sp>
        <p:nvSpPr>
          <p:cNvPr id="9" name="Text Placeholder 8"/>
          <p:cNvSpPr>
            <a:spLocks noGrp="1"/>
          </p:cNvSpPr>
          <p:nvPr>
            <p:ph type="body" sz="quarter" idx="15"/>
          </p:nvPr>
        </p:nvSpPr>
        <p:spPr>
          <a:xfrm>
            <a:off x="1981200" y="1981200"/>
            <a:ext cx="6629400" cy="838200"/>
          </a:xfrm>
        </p:spPr>
        <p:txBody>
          <a:bodyPr>
            <a:normAutofit/>
          </a:bodyPr>
          <a:lstStyle>
            <a:lvl1pPr marL="42863" indent="0">
              <a:buFontTx/>
              <a:buNone/>
              <a:defRPr sz="1800" baseline="0"/>
            </a:lvl1pPr>
          </a:lstStyle>
          <a:p>
            <a:pPr lvl="0"/>
            <a:r>
              <a:rPr lang="en-US"/>
              <a:t>Click to edit Master text styles</a:t>
            </a:r>
          </a:p>
        </p:txBody>
      </p:sp>
      <p:sp>
        <p:nvSpPr>
          <p:cNvPr id="10" name="Title 1"/>
          <p:cNvSpPr>
            <a:spLocks noGrp="1"/>
          </p:cNvSpPr>
          <p:nvPr>
            <p:ph type="title"/>
          </p:nvPr>
        </p:nvSpPr>
        <p:spPr>
          <a:xfrm>
            <a:off x="609600" y="762000"/>
            <a:ext cx="8229600" cy="639762"/>
          </a:xfrm>
        </p:spPr>
        <p:txBody>
          <a:bodyPr/>
          <a:lstStyle/>
          <a:p>
            <a:r>
              <a:rPr lang="en-US"/>
              <a:t>Click to edit Master title style</a:t>
            </a:r>
            <a:endParaRPr lang="en-US" dirty="0"/>
          </a:p>
        </p:txBody>
      </p:sp>
      <p:sp>
        <p:nvSpPr>
          <p:cNvPr id="11" name="Text Placeholder 10"/>
          <p:cNvSpPr>
            <a:spLocks noGrp="1"/>
          </p:cNvSpPr>
          <p:nvPr>
            <p:ph type="body" sz="quarter" idx="13"/>
          </p:nvPr>
        </p:nvSpPr>
        <p:spPr>
          <a:xfrm>
            <a:off x="631200" y="1248000"/>
            <a:ext cx="8153400" cy="457200"/>
          </a:xfrm>
        </p:spPr>
        <p:txBody>
          <a:bodyPr>
            <a:normAutofit/>
          </a:bodyPr>
          <a:lstStyle>
            <a:lvl1pPr>
              <a:buFontTx/>
              <a:buNone/>
              <a:defRPr sz="1800"/>
            </a:lvl1pPr>
          </a:lstStyle>
          <a:p>
            <a:pPr lvl="0"/>
            <a:r>
              <a:rPr lang="en-US"/>
              <a:t>Click to edit Master text styles</a:t>
            </a:r>
          </a:p>
        </p:txBody>
      </p:sp>
    </p:spTree>
    <p:extLst>
      <p:ext uri="{BB962C8B-B14F-4D97-AF65-F5344CB8AC3E}">
        <p14:creationId xmlns:p14="http://schemas.microsoft.com/office/powerpoint/2010/main" val="2575076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9"/>
            <a:ext cx="7772400" cy="1362075"/>
          </a:xfrm>
        </p:spPr>
        <p:txBody>
          <a:bodyPr anchor="t"/>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685800" y="1371602"/>
            <a:ext cx="7772400" cy="1500187"/>
          </a:xfrm>
        </p:spPr>
        <p:txBody>
          <a:bodyPr anchor="b"/>
          <a:lstStyle>
            <a:lvl1pPr marL="0" indent="0">
              <a:buNone/>
              <a:defRPr sz="1500">
                <a:solidFill>
                  <a:schemeClr val="bg2">
                    <a:lumMod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7" name="Slide Number Placeholder 5"/>
          <p:cNvSpPr>
            <a:spLocks noGrp="1"/>
          </p:cNvSpPr>
          <p:nvPr>
            <p:ph type="sldNum" sz="quarter" idx="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3331803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52602"/>
            <a:ext cx="4038600" cy="43735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52602"/>
            <a:ext cx="4038600" cy="43735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p:cNvSpPr>
            <a:spLocks noGrp="1"/>
          </p:cNvSpPr>
          <p:nvPr>
            <p:ph type="title"/>
          </p:nvPr>
        </p:nvSpPr>
        <p:spPr>
          <a:xfrm>
            <a:off x="609600" y="809400"/>
            <a:ext cx="8229600" cy="639762"/>
          </a:xfrm>
        </p:spPr>
        <p:txBody>
          <a:bodyPr/>
          <a:lstStyle/>
          <a:p>
            <a:r>
              <a:rPr lang="en-US"/>
              <a:t>Click to edit Master title style</a:t>
            </a:r>
            <a:endParaRPr lang="en-US" dirty="0"/>
          </a:p>
        </p:txBody>
      </p:sp>
      <p:sp>
        <p:nvSpPr>
          <p:cNvPr id="16" name="Text Placeholder 10"/>
          <p:cNvSpPr>
            <a:spLocks noGrp="1"/>
          </p:cNvSpPr>
          <p:nvPr>
            <p:ph type="body" sz="quarter" idx="13"/>
          </p:nvPr>
        </p:nvSpPr>
        <p:spPr>
          <a:xfrm>
            <a:off x="631200" y="1295400"/>
            <a:ext cx="8153400" cy="457200"/>
          </a:xfrm>
        </p:spPr>
        <p:txBody>
          <a:bodyPr>
            <a:normAutofit/>
          </a:bodyPr>
          <a:lstStyle>
            <a:lvl1pPr>
              <a:buFontTx/>
              <a:buNone/>
              <a:defRPr sz="1800"/>
            </a:lvl1pPr>
          </a:lstStyle>
          <a:p>
            <a:pPr lvl="0"/>
            <a:r>
              <a:rPr lang="en-US"/>
              <a:t>Click to edit Master text styles</a:t>
            </a:r>
          </a:p>
        </p:txBody>
      </p:sp>
      <p:sp>
        <p:nvSpPr>
          <p:cNvPr id="8"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11" name="Slide Number Placeholder 5"/>
          <p:cNvSpPr>
            <a:spLocks noGrp="1"/>
          </p:cNvSpPr>
          <p:nvPr>
            <p:ph type="sldNum" sz="quarter" idx="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1517765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srgbClr val="C2D9FE"/>
              </a:solidFill>
            </a:endParaRPr>
          </a:p>
        </p:txBody>
      </p:sp>
      <p:sp>
        <p:nvSpPr>
          <p:cNvPr id="4" name="Slide Number Placeholder 3"/>
          <p:cNvSpPr>
            <a:spLocks noGrp="1"/>
          </p:cNvSpPr>
          <p:nvPr>
            <p:ph type="sldNum" sz="quarter" idx="11"/>
          </p:nvPr>
        </p:nvSpPr>
        <p:spPr/>
        <p:txBody>
          <a:bodyPr/>
          <a:lstStyle/>
          <a:p>
            <a:fld id="{3A9D3F97-BB48-4A5F-BCB6-DC74A0C0BED5}" type="slidenum">
              <a:rPr lang="en-US" smtClean="0">
                <a:solidFill>
                  <a:srgbClr val="C2D9FE"/>
                </a:solidFill>
              </a:rPr>
              <a:pPr/>
              <a:t>‹#›</a:t>
            </a:fld>
            <a:endParaRPr lang="en-US">
              <a:solidFill>
                <a:srgbClr val="C2D9FE"/>
              </a:solidFill>
            </a:endParaRPr>
          </a:p>
        </p:txBody>
      </p:sp>
      <p:sp>
        <p:nvSpPr>
          <p:cNvPr id="5" name="Content Placeholder 2"/>
          <p:cNvSpPr>
            <a:spLocks noGrp="1"/>
          </p:cNvSpPr>
          <p:nvPr>
            <p:ph sz="half" idx="1"/>
          </p:nvPr>
        </p:nvSpPr>
        <p:spPr>
          <a:xfrm>
            <a:off x="457200" y="1752601"/>
            <a:ext cx="2362200" cy="1524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6" name="Content Placeholder 3"/>
          <p:cNvSpPr>
            <a:spLocks noGrp="1"/>
          </p:cNvSpPr>
          <p:nvPr>
            <p:ph sz="half" idx="2"/>
          </p:nvPr>
        </p:nvSpPr>
        <p:spPr>
          <a:xfrm>
            <a:off x="2971800" y="1752601"/>
            <a:ext cx="5715000" cy="1524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7" name="Title 1"/>
          <p:cNvSpPr>
            <a:spLocks noGrp="1"/>
          </p:cNvSpPr>
          <p:nvPr>
            <p:ph type="title"/>
          </p:nvPr>
        </p:nvSpPr>
        <p:spPr>
          <a:xfrm>
            <a:off x="609600" y="733200"/>
            <a:ext cx="82296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1800"/>
            </a:lvl1pPr>
          </a:lstStyle>
          <a:p>
            <a:pPr lvl="0"/>
            <a:r>
              <a:rPr lang="en-US"/>
              <a:t>Click to edit Master text styles</a:t>
            </a:r>
          </a:p>
        </p:txBody>
      </p:sp>
      <p:sp>
        <p:nvSpPr>
          <p:cNvPr id="9" name="Content Placeholder 2"/>
          <p:cNvSpPr>
            <a:spLocks noGrp="1"/>
          </p:cNvSpPr>
          <p:nvPr>
            <p:ph sz="half" idx="14"/>
          </p:nvPr>
        </p:nvSpPr>
        <p:spPr>
          <a:xfrm>
            <a:off x="457200" y="3352800"/>
            <a:ext cx="2362200" cy="1524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0" name="Content Placeholder 3"/>
          <p:cNvSpPr>
            <a:spLocks noGrp="1"/>
          </p:cNvSpPr>
          <p:nvPr>
            <p:ph sz="half" idx="15"/>
          </p:nvPr>
        </p:nvSpPr>
        <p:spPr>
          <a:xfrm>
            <a:off x="2971800" y="3352800"/>
            <a:ext cx="5715000" cy="1524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4172036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srgbClr val="C2D9FE"/>
              </a:solidFill>
            </a:endParaRPr>
          </a:p>
        </p:txBody>
      </p:sp>
      <p:sp>
        <p:nvSpPr>
          <p:cNvPr id="4" name="Slide Number Placeholder 3"/>
          <p:cNvSpPr>
            <a:spLocks noGrp="1"/>
          </p:cNvSpPr>
          <p:nvPr>
            <p:ph type="sldNum" sz="quarter" idx="11"/>
          </p:nvPr>
        </p:nvSpPr>
        <p:spPr/>
        <p:txBody>
          <a:bodyPr/>
          <a:lstStyle/>
          <a:p>
            <a:fld id="{3A9D3F97-BB48-4A5F-BCB6-DC74A0C0BED5}" type="slidenum">
              <a:rPr lang="en-US" smtClean="0">
                <a:solidFill>
                  <a:srgbClr val="C2D9FE"/>
                </a:solidFill>
              </a:rPr>
              <a:pPr/>
              <a:t>‹#›</a:t>
            </a:fld>
            <a:endParaRPr lang="en-US">
              <a:solidFill>
                <a:srgbClr val="C2D9FE"/>
              </a:solidFill>
            </a:endParaRPr>
          </a:p>
        </p:txBody>
      </p:sp>
      <p:sp>
        <p:nvSpPr>
          <p:cNvPr id="7" name="Title 1"/>
          <p:cNvSpPr>
            <a:spLocks noGrp="1"/>
          </p:cNvSpPr>
          <p:nvPr>
            <p:ph type="title"/>
          </p:nvPr>
        </p:nvSpPr>
        <p:spPr>
          <a:xfrm>
            <a:off x="609600" y="809400"/>
            <a:ext cx="82296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631200" y="1295400"/>
            <a:ext cx="8153400" cy="457200"/>
          </a:xfrm>
        </p:spPr>
        <p:txBody>
          <a:bodyPr>
            <a:normAutofit/>
          </a:bodyPr>
          <a:lstStyle>
            <a:lvl1pPr>
              <a:buFontTx/>
              <a:buNone/>
              <a:defRPr sz="1800"/>
            </a:lvl1pPr>
          </a:lstStyle>
          <a:p>
            <a:pPr lvl="0"/>
            <a:r>
              <a:rPr lang="en-US"/>
              <a:t>Click to edit Master text styles</a:t>
            </a:r>
          </a:p>
        </p:txBody>
      </p:sp>
      <p:sp>
        <p:nvSpPr>
          <p:cNvPr id="9" name="Content Placeholder 2"/>
          <p:cNvSpPr>
            <a:spLocks noGrp="1"/>
          </p:cNvSpPr>
          <p:nvPr>
            <p:ph sz="half" idx="1"/>
          </p:nvPr>
        </p:nvSpPr>
        <p:spPr>
          <a:xfrm>
            <a:off x="457200" y="3581402"/>
            <a:ext cx="2743200" cy="2544763"/>
          </a:xfrm>
        </p:spPr>
        <p:txBody>
          <a:bodyPr lIns="274320" tIns="0" rIns="182880">
            <a:normAutofit/>
          </a:bodyPr>
          <a:lstStyle>
            <a:lvl1pPr>
              <a:lnSpc>
                <a:spcPts val="1500"/>
              </a:lnSpc>
              <a:defRPr sz="135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0" name="Content Placeholder 3"/>
          <p:cNvSpPr>
            <a:spLocks noGrp="1"/>
          </p:cNvSpPr>
          <p:nvPr>
            <p:ph sz="half" idx="2"/>
          </p:nvPr>
        </p:nvSpPr>
        <p:spPr>
          <a:xfrm>
            <a:off x="3238500" y="3581402"/>
            <a:ext cx="2743200" cy="2544763"/>
          </a:xfrm>
        </p:spPr>
        <p:txBody>
          <a:bodyPr lIns="274320" tIns="0" rIns="182880">
            <a:normAutofit/>
          </a:bodyPr>
          <a:lstStyle>
            <a:lvl1pPr>
              <a:lnSpc>
                <a:spcPts val="1500"/>
              </a:lnSpc>
              <a:defRPr sz="135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1" name="Content Placeholder 3"/>
          <p:cNvSpPr>
            <a:spLocks noGrp="1"/>
          </p:cNvSpPr>
          <p:nvPr>
            <p:ph sz="half" idx="14"/>
          </p:nvPr>
        </p:nvSpPr>
        <p:spPr>
          <a:xfrm>
            <a:off x="6019800" y="3581402"/>
            <a:ext cx="2743200" cy="2544763"/>
          </a:xfrm>
        </p:spPr>
        <p:txBody>
          <a:bodyPr lIns="274320" tIns="0" rIns="182880">
            <a:normAutofit/>
          </a:bodyPr>
          <a:lstStyle>
            <a:lvl1pPr>
              <a:lnSpc>
                <a:spcPts val="1500"/>
              </a:lnSpc>
              <a:defRPr sz="135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cxnSp>
        <p:nvCxnSpPr>
          <p:cNvPr id="13" name="Straight Connector 12"/>
          <p:cNvCxnSpPr>
            <a:endCxn id="9" idx="3"/>
          </p:cNvCxnSpPr>
          <p:nvPr/>
        </p:nvCxnSpPr>
        <p:spPr>
          <a:xfrm rot="5400000">
            <a:off x="1650603" y="3303192"/>
            <a:ext cx="3100388" cy="794"/>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963592" y="3809603"/>
            <a:ext cx="4114007" cy="1588"/>
          </a:xfrm>
          <a:prstGeom prst="line">
            <a:avLst/>
          </a:prstGeom>
          <a:ln w="25400">
            <a:solidFill>
              <a:schemeClr val="accent4">
                <a:lumMod val="75000"/>
                <a:alpha val="22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sz="half" idx="15"/>
          </p:nvPr>
        </p:nvSpPr>
        <p:spPr>
          <a:xfrm>
            <a:off x="457200" y="1752602"/>
            <a:ext cx="2743200" cy="17065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6" name="Content Placeholder 3"/>
          <p:cNvSpPr>
            <a:spLocks noGrp="1"/>
          </p:cNvSpPr>
          <p:nvPr>
            <p:ph sz="half" idx="16"/>
          </p:nvPr>
        </p:nvSpPr>
        <p:spPr>
          <a:xfrm>
            <a:off x="3238500" y="1752602"/>
            <a:ext cx="2743200" cy="17065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17" name="Content Placeholder 3"/>
          <p:cNvSpPr>
            <a:spLocks noGrp="1"/>
          </p:cNvSpPr>
          <p:nvPr>
            <p:ph sz="half" idx="17"/>
          </p:nvPr>
        </p:nvSpPr>
        <p:spPr>
          <a:xfrm>
            <a:off x="6019800" y="1752602"/>
            <a:ext cx="2743200" cy="17065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Tree>
    <p:extLst>
      <p:ext uri="{BB962C8B-B14F-4D97-AF65-F5344CB8AC3E}">
        <p14:creationId xmlns:p14="http://schemas.microsoft.com/office/powerpoint/2010/main" val="130321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D3898A-B661-464C-8B04-445BE6C2ED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815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2"/>
            <a:ext cx="4040188" cy="304801"/>
          </a:xfrm>
          <a:solidFill>
            <a:schemeClr val="accent5">
              <a:lumMod val="20000"/>
              <a:lumOff val="80000"/>
              <a:alpha val="39000"/>
            </a:schemeClr>
          </a:solidFill>
        </p:spPr>
        <p:txBody>
          <a:bodyPr tIns="320040" anchor="b">
            <a:noAutofit/>
          </a:bodyPr>
          <a:lstStyle>
            <a:lvl1pPr marL="0" indent="0">
              <a:buNone/>
              <a:defRPr sz="1350" b="1" cap="all" baseline="0">
                <a:solidFill>
                  <a:schemeClr val="tx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057402"/>
            <a:ext cx="4040188" cy="4068763"/>
          </a:xfrm>
        </p:spPr>
        <p:txBody>
          <a:bodyPr/>
          <a:lstStyle>
            <a:lvl1pPr>
              <a:lnSpc>
                <a:spcPct val="100000"/>
              </a:lnSpc>
              <a:defRPr sz="1500"/>
            </a:lvl1pPr>
            <a:lvl2pPr>
              <a:lnSpc>
                <a:spcPct val="100000"/>
              </a:lnSpc>
              <a:defRPr sz="1500"/>
            </a:lvl2pPr>
            <a:lvl3pPr>
              <a:lnSpc>
                <a:spcPct val="100000"/>
              </a:lnSpc>
              <a:defRPr sz="1350"/>
            </a:lvl3pPr>
            <a:lvl4pPr>
              <a:lnSpc>
                <a:spcPct val="100000"/>
              </a:lnSpc>
              <a:defRPr sz="1200"/>
            </a:lvl4pPr>
            <a:lvl5pPr>
              <a:lnSpc>
                <a:spcPct val="100000"/>
              </a:lnSpc>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6" y="2057402"/>
            <a:ext cx="4041775" cy="4068763"/>
          </a:xfrm>
        </p:spPr>
        <p:txBody>
          <a:bodyPr/>
          <a:lstStyle>
            <a:lvl1pPr>
              <a:defRPr sz="15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320040" anchor="b">
            <a:noAutofit/>
          </a:bodyPr>
          <a:lstStyle>
            <a:lvl1pPr marL="0" indent="0">
              <a:buNone/>
              <a:defRPr sz="1350" b="1" cap="all" baseline="0">
                <a:solidFill>
                  <a:schemeClr val="tx2">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Title 1"/>
          <p:cNvSpPr>
            <a:spLocks noGrp="1"/>
          </p:cNvSpPr>
          <p:nvPr>
            <p:ph type="title"/>
          </p:nvPr>
        </p:nvSpPr>
        <p:spPr>
          <a:xfrm>
            <a:off x="609600" y="733200"/>
            <a:ext cx="8229600" cy="639762"/>
          </a:xfrm>
        </p:spPr>
        <p:txBody>
          <a:bodyPr/>
          <a:lstStyle/>
          <a:p>
            <a:r>
              <a:rPr lang="en-US"/>
              <a:t>Click to edit Master title style</a:t>
            </a:r>
            <a:endParaRPr lang="en-US" dirty="0"/>
          </a:p>
        </p:txBody>
      </p:sp>
      <p:sp>
        <p:nvSpPr>
          <p:cNvPr id="14" name="Text Placeholder 10"/>
          <p:cNvSpPr>
            <a:spLocks noGrp="1"/>
          </p:cNvSpPr>
          <p:nvPr>
            <p:ph type="body" sz="quarter" idx="13"/>
          </p:nvPr>
        </p:nvSpPr>
        <p:spPr>
          <a:xfrm>
            <a:off x="631200" y="1219200"/>
            <a:ext cx="8153400" cy="457200"/>
          </a:xfrm>
        </p:spPr>
        <p:txBody>
          <a:bodyPr>
            <a:normAutofit/>
          </a:bodyPr>
          <a:lstStyle>
            <a:lvl1pPr>
              <a:buFontTx/>
              <a:buNone/>
              <a:defRPr sz="1800"/>
            </a:lvl1pPr>
          </a:lstStyle>
          <a:p>
            <a:pPr lvl="0"/>
            <a:r>
              <a:rPr lang="en-US"/>
              <a:t>Click to edit Master text styles</a:t>
            </a:r>
          </a:p>
        </p:txBody>
      </p:sp>
      <p:sp>
        <p:nvSpPr>
          <p:cNvPr id="15"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16" name="Slide Number Placeholder 5"/>
          <p:cNvSpPr>
            <a:spLocks noGrp="1"/>
          </p:cNvSpPr>
          <p:nvPr>
            <p:ph type="sldNum" sz="quarter" idx="1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872250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733200"/>
            <a:ext cx="8229600" cy="639762"/>
          </a:xfrm>
        </p:spPr>
        <p:txBody>
          <a:bodyPr/>
          <a:lstStyle/>
          <a:p>
            <a:r>
              <a:rPr lang="en-US"/>
              <a:t>Click to edit Master title style</a:t>
            </a:r>
            <a:endParaRPr lang="en-US" dirty="0"/>
          </a:p>
        </p:txBody>
      </p:sp>
      <p:sp>
        <p:nvSpPr>
          <p:cNvPr id="8" name="Text Placeholder 10"/>
          <p:cNvSpPr>
            <a:spLocks noGrp="1"/>
          </p:cNvSpPr>
          <p:nvPr>
            <p:ph type="body" sz="quarter" idx="13"/>
          </p:nvPr>
        </p:nvSpPr>
        <p:spPr>
          <a:xfrm>
            <a:off x="631200" y="1219200"/>
            <a:ext cx="8153400" cy="457200"/>
          </a:xfrm>
        </p:spPr>
        <p:txBody>
          <a:bodyPr>
            <a:normAutofit/>
          </a:bodyPr>
          <a:lstStyle>
            <a:lvl1pPr>
              <a:buFontTx/>
              <a:buNone/>
              <a:defRPr sz="1800"/>
            </a:lvl1pPr>
          </a:lstStyle>
          <a:p>
            <a:pPr lvl="0"/>
            <a:r>
              <a:rPr lang="en-US"/>
              <a:t>Click to edit Master text styles</a:t>
            </a:r>
          </a:p>
        </p:txBody>
      </p:sp>
      <p:sp>
        <p:nvSpPr>
          <p:cNvPr id="6"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11" name="Slide Number Placeholder 5"/>
          <p:cNvSpPr>
            <a:spLocks noGrp="1"/>
          </p:cNvSpPr>
          <p:nvPr>
            <p:ph type="sldNum" sz="quarter" idx="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2952313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7" name="Slide Number Placeholder 5"/>
          <p:cNvSpPr>
            <a:spLocks noGrp="1"/>
          </p:cNvSpPr>
          <p:nvPr>
            <p:ph type="sldNum" sz="quarter" idx="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1225875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752602"/>
            <a:ext cx="2855913" cy="4373563"/>
          </a:xfrm>
        </p:spPr>
        <p:txBody>
          <a:bodyPr/>
          <a:lstStyle>
            <a:lvl1pPr marL="0" indent="0">
              <a:lnSpc>
                <a:spcPts val="1200"/>
              </a:lnSpc>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Title 1"/>
          <p:cNvSpPr>
            <a:spLocks noGrp="1"/>
          </p:cNvSpPr>
          <p:nvPr>
            <p:ph type="title"/>
          </p:nvPr>
        </p:nvSpPr>
        <p:spPr>
          <a:xfrm>
            <a:off x="609600" y="733200"/>
            <a:ext cx="8229600" cy="639762"/>
          </a:xfrm>
        </p:spPr>
        <p:txBody>
          <a:bodyPr/>
          <a:lstStyle/>
          <a:p>
            <a:r>
              <a:rPr lang="en-US"/>
              <a:t>Click to edit Master title style</a:t>
            </a:r>
            <a:endParaRPr lang="en-US" dirty="0"/>
          </a:p>
        </p:txBody>
      </p:sp>
      <p:sp>
        <p:nvSpPr>
          <p:cNvPr id="9" name="Text Placeholder 10"/>
          <p:cNvSpPr>
            <a:spLocks noGrp="1"/>
          </p:cNvSpPr>
          <p:nvPr>
            <p:ph type="body" sz="quarter" idx="13"/>
          </p:nvPr>
        </p:nvSpPr>
        <p:spPr>
          <a:xfrm>
            <a:off x="631200" y="1219200"/>
            <a:ext cx="8153400" cy="457200"/>
          </a:xfrm>
        </p:spPr>
        <p:txBody>
          <a:bodyPr>
            <a:normAutofit/>
          </a:bodyPr>
          <a:lstStyle>
            <a:lvl1pPr>
              <a:buFontTx/>
              <a:buNone/>
              <a:defRPr sz="1800"/>
            </a:lvl1pPr>
          </a:lstStyle>
          <a:p>
            <a:pPr lvl="0"/>
            <a:r>
              <a:rPr lang="en-US"/>
              <a:t>Click to edit Master text styles</a:t>
            </a:r>
          </a:p>
        </p:txBody>
      </p:sp>
      <p:sp>
        <p:nvSpPr>
          <p:cNvPr id="10"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11" name="Slide Number Placeholder 5"/>
          <p:cNvSpPr>
            <a:spLocks noGrp="1"/>
          </p:cNvSpPr>
          <p:nvPr>
            <p:ph type="sldNum" sz="quarter" idx="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445353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600" y="5181600"/>
            <a:ext cx="3962400" cy="338138"/>
          </a:xfrm>
        </p:spPr>
        <p:txBody>
          <a:bodyPr anchor="b"/>
          <a:lstStyle>
            <a:lvl1pPr algn="l">
              <a:defRPr sz="1350" b="1"/>
            </a:lvl1pPr>
          </a:lstStyle>
          <a:p>
            <a:r>
              <a:rPr lang="en-US"/>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419600" y="5486400"/>
            <a:ext cx="3962400" cy="804862"/>
          </a:xfrm>
        </p:spPr>
        <p:txBody>
          <a:bodyPr>
            <a:normAutofit/>
          </a:bodyPr>
          <a:lstStyle>
            <a:lvl1pPr marL="0" indent="0">
              <a:lnSpc>
                <a:spcPts val="1050"/>
              </a:lnSpc>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10" name="Slide Number Placeholder 5"/>
          <p:cNvSpPr>
            <a:spLocks noGrp="1"/>
          </p:cNvSpPr>
          <p:nvPr>
            <p:ph type="sldNum" sz="quarter" idx="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1498797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2316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052ABF-D467-4897-8DCC-5ABC454183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869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7ADD70-9236-46D9-85E0-2F49237D0F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545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BCB2BC-1DE8-4FA5-BCC4-5EC39BD524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5582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18CBD88-44DF-4D53-8531-CE617706FA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753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E64F8E-E544-420F-8B38-6BC7F2F434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7371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505E18-A97D-4EFE-9C1E-3B5FBD80B8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770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6B89E2-A2A1-4EC8-A27C-65DA907A05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4148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C1638E3-6E74-4426-B54C-888CEC0B8C0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490882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655638"/>
            <a:ext cx="8229600" cy="6397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95402"/>
            <a:ext cx="82296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3"/>
          </p:nvPr>
        </p:nvSpPr>
        <p:spPr>
          <a:xfrm>
            <a:off x="5105400" y="6541802"/>
            <a:ext cx="2895600" cy="365125"/>
          </a:xfrm>
          <a:prstGeom prst="rect">
            <a:avLst/>
          </a:prstGeom>
        </p:spPr>
        <p:txBody>
          <a:bodyPr/>
          <a:lstStyle>
            <a:lvl1pPr algn="ctr">
              <a:defRPr sz="750">
                <a:solidFill>
                  <a:schemeClr val="bg2"/>
                </a:solidFill>
                <a:latin typeface="Segoe UI" pitchFamily="34" charset="0"/>
                <a:cs typeface="Segoe UI" pitchFamily="34" charset="0"/>
              </a:defRPr>
            </a:lvl1pPr>
          </a:lstStyle>
          <a:p>
            <a:endParaRPr lang="en-US">
              <a:solidFill>
                <a:srgbClr val="C2D9FE"/>
              </a:solidFill>
            </a:endParaRPr>
          </a:p>
        </p:txBody>
      </p:sp>
      <p:sp>
        <p:nvSpPr>
          <p:cNvPr id="11" name="Slide Number Placeholder 5"/>
          <p:cNvSpPr>
            <a:spLocks noGrp="1"/>
          </p:cNvSpPr>
          <p:nvPr>
            <p:ph type="sldNum" sz="quarter" idx="4"/>
          </p:nvPr>
        </p:nvSpPr>
        <p:spPr>
          <a:xfrm>
            <a:off x="76200" y="6477002"/>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3A9D3F97-BB48-4A5F-BCB6-DC74A0C0BED5}" type="slidenum">
              <a:rPr lang="en-US" smtClean="0">
                <a:solidFill>
                  <a:srgbClr val="C2D9FE"/>
                </a:solidFill>
              </a:rPr>
              <a:pPr/>
              <a:t>‹#›</a:t>
            </a:fld>
            <a:endParaRPr lang="en-US">
              <a:solidFill>
                <a:srgbClr val="C2D9FE"/>
              </a:solidFill>
            </a:endParaRPr>
          </a:p>
        </p:txBody>
      </p:sp>
    </p:spTree>
    <p:extLst>
      <p:ext uri="{BB962C8B-B14F-4D97-AF65-F5344CB8AC3E}">
        <p14:creationId xmlns:p14="http://schemas.microsoft.com/office/powerpoint/2010/main" val="349758490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62" r:id="rId13"/>
  </p:sldLayoutIdLst>
  <p:hf hdr="0" ftr="0" dt="0"/>
  <p:txStyles>
    <p:titleStyle>
      <a:lvl1pPr algn="l" defTabSz="685800" rtl="0" eaLnBrk="1" latinLnBrk="0" hangingPunct="1">
        <a:spcBef>
          <a:spcPct val="0"/>
        </a:spcBef>
        <a:buNone/>
        <a:defRPr sz="2700" b="1" kern="1200" baseline="0">
          <a:solidFill>
            <a:schemeClr val="tx2">
              <a:lumMod val="75000"/>
            </a:schemeClr>
          </a:solidFill>
          <a:latin typeface="+mj-lt"/>
          <a:ea typeface="+mj-ea"/>
          <a:cs typeface="Segoe UI" pitchFamily="34" charset="0"/>
        </a:defRPr>
      </a:lvl1pPr>
    </p:titleStyle>
    <p:bodyStyle>
      <a:lvl1pPr marL="0" indent="0" algn="l" defTabSz="685800" rtl="0" eaLnBrk="1" latinLnBrk="0" hangingPunct="1">
        <a:lnSpc>
          <a:spcPct val="100000"/>
        </a:lnSpc>
        <a:spcBef>
          <a:spcPct val="20000"/>
        </a:spcBef>
        <a:buClr>
          <a:schemeClr val="tx2">
            <a:lumMod val="75000"/>
          </a:schemeClr>
        </a:buClr>
        <a:buSzPct val="70000"/>
        <a:buFont typeface="Arial" pitchFamily="34" charset="0"/>
        <a:buNone/>
        <a:defRPr sz="2400" kern="1200">
          <a:solidFill>
            <a:schemeClr val="tx2">
              <a:lumMod val="75000"/>
            </a:schemeClr>
          </a:solidFill>
          <a:latin typeface="+mn-lt"/>
          <a:ea typeface="+mn-ea"/>
          <a:cs typeface="Segoe UI" pitchFamily="34" charset="0"/>
        </a:defRPr>
      </a:lvl1pPr>
      <a:lvl2pPr marL="470297" indent="-127397" algn="l" defTabSz="685800" rtl="0" eaLnBrk="1" latinLnBrk="0" hangingPunct="1">
        <a:lnSpc>
          <a:spcPct val="100000"/>
        </a:lnSpc>
        <a:spcBef>
          <a:spcPct val="20000"/>
        </a:spcBef>
        <a:buClr>
          <a:schemeClr val="tx2">
            <a:lumMod val="75000"/>
          </a:schemeClr>
        </a:buClr>
        <a:buSzPct val="70000"/>
        <a:buFont typeface="Arial" pitchFamily="34" charset="0"/>
        <a:buChar char="•"/>
        <a:defRPr sz="2100" kern="1200">
          <a:solidFill>
            <a:schemeClr val="tx2">
              <a:lumMod val="75000"/>
            </a:schemeClr>
          </a:solidFill>
          <a:latin typeface="+mn-lt"/>
          <a:ea typeface="+mn-ea"/>
          <a:cs typeface="Segoe UI" pitchFamily="34" charset="0"/>
        </a:defRPr>
      </a:lvl2pPr>
      <a:lvl3pPr marL="772716" indent="-86916" algn="l" defTabSz="685800" rtl="0" eaLnBrk="1" latinLnBrk="0" hangingPunct="1">
        <a:lnSpc>
          <a:spcPct val="100000"/>
        </a:lnSpc>
        <a:spcBef>
          <a:spcPct val="20000"/>
        </a:spcBef>
        <a:buClr>
          <a:schemeClr val="tx2">
            <a:lumMod val="75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3pPr>
      <a:lvl4pPr marL="1112044" indent="-83344" algn="l" defTabSz="685800" rtl="0" eaLnBrk="1" latinLnBrk="0" hangingPunct="1">
        <a:lnSpc>
          <a:spcPct val="100000"/>
        </a:lnSpc>
        <a:spcBef>
          <a:spcPct val="20000"/>
        </a:spcBef>
        <a:buClr>
          <a:schemeClr val="tx2">
            <a:lumMod val="75000"/>
          </a:schemeClr>
        </a:buClr>
        <a:buSzPct val="70000"/>
        <a:buFont typeface="Arial" pitchFamily="34" charset="0"/>
        <a:buChar char="•"/>
        <a:defRPr sz="1500" kern="1200">
          <a:solidFill>
            <a:schemeClr val="tx2">
              <a:lumMod val="75000"/>
            </a:schemeClr>
          </a:solidFill>
          <a:latin typeface="+mn-lt"/>
          <a:ea typeface="+mn-ea"/>
          <a:cs typeface="Segoe UI" pitchFamily="34" charset="0"/>
        </a:defRPr>
      </a:lvl4pPr>
      <a:lvl5pPr marL="1458516" indent="-86916" algn="l" defTabSz="685800" rtl="0" eaLnBrk="1" latinLnBrk="0" hangingPunct="1">
        <a:lnSpc>
          <a:spcPct val="100000"/>
        </a:lnSpc>
        <a:spcBef>
          <a:spcPct val="20000"/>
        </a:spcBef>
        <a:buClr>
          <a:schemeClr val="tx2">
            <a:lumMod val="75000"/>
          </a:schemeClr>
        </a:buClr>
        <a:buSzPct val="70000"/>
        <a:buFont typeface="Arial" pitchFamily="34" charset="0"/>
        <a:buChar char="•"/>
        <a:defRPr sz="1500" kern="1200">
          <a:solidFill>
            <a:schemeClr val="tx2">
              <a:lumMod val="75000"/>
            </a:schemeClr>
          </a:solidFill>
          <a:latin typeface="+mn-lt"/>
          <a:ea typeface="+mn-ea"/>
          <a:cs typeface="Segoe UI"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image" Target="../media/image27.jpeg"/><Relationship Id="rId5" Type="http://schemas.openxmlformats.org/officeDocument/2006/relationships/image" Target="../media/image26.emf"/><Relationship Id="rId4" Type="http://schemas.openxmlformats.org/officeDocument/2006/relationships/image" Target="../media/image25.wmf"/><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649072" cy="654050"/>
          </a:xfrm>
        </p:spPr>
        <p:txBody>
          <a:bodyPr>
            <a:normAutofit/>
          </a:bodyPr>
          <a:lstStyle/>
          <a:p>
            <a:pPr algn="ctr">
              <a:defRPr/>
            </a:pPr>
            <a:r>
              <a:rPr lang="en-US" b="1" dirty="0">
                <a:solidFill>
                  <a:srgbClr val="FF0000"/>
                </a:solidFill>
              </a:rPr>
              <a:t>Sealing and Stacking</a:t>
            </a:r>
            <a:endParaRPr lang="fa-IR" b="1" dirty="0">
              <a:solidFill>
                <a:srgbClr val="FF0000"/>
              </a:solidFill>
            </a:endParaRPr>
          </a:p>
        </p:txBody>
      </p:sp>
      <p:sp>
        <p:nvSpPr>
          <p:cNvPr id="3" name="Content Placeholder 2"/>
          <p:cNvSpPr>
            <a:spLocks noGrp="1"/>
          </p:cNvSpPr>
          <p:nvPr>
            <p:ph idx="1"/>
          </p:nvPr>
        </p:nvSpPr>
        <p:spPr>
          <a:xfrm>
            <a:off x="609600" y="764704"/>
            <a:ext cx="7467600" cy="5402262"/>
          </a:xfrm>
        </p:spPr>
        <p:txBody>
          <a:bodyPr>
            <a:normAutofit lnSpcReduction="10000"/>
          </a:bodyPr>
          <a:lstStyle/>
          <a:p>
            <a:pPr marL="273050" indent="-273050" algn="just" eaLnBrk="1" hangingPunct="1">
              <a:buFont typeface="Wingdings" pitchFamily="2" charset="2"/>
              <a:buChar char=""/>
            </a:pPr>
            <a:r>
              <a:rPr lang="en-US" b="1">
                <a:solidFill>
                  <a:srgbClr val="FF0000"/>
                </a:solidFill>
                <a:cs typeface="Arial" charset="0"/>
              </a:rPr>
              <a:t>Sealing</a:t>
            </a:r>
          </a:p>
          <a:p>
            <a:pPr marL="273050" indent="-273050" algn="just" eaLnBrk="1" hangingPunct="1">
              <a:buFont typeface="Wingdings" pitchFamily="2" charset="2"/>
              <a:buChar char=""/>
            </a:pPr>
            <a:r>
              <a:rPr lang="en-US">
                <a:cs typeface="Arial" charset="0"/>
              </a:rPr>
              <a:t>Except </a:t>
            </a:r>
            <a:r>
              <a:rPr lang="en-US" dirty="0">
                <a:cs typeface="Arial" charset="0"/>
              </a:rPr>
              <a:t>for some very basic array configurations, all microfluidic devices require a </a:t>
            </a:r>
            <a:r>
              <a:rPr lang="en-US" dirty="0">
                <a:solidFill>
                  <a:srgbClr val="FF0000"/>
                </a:solidFill>
                <a:cs typeface="Arial" charset="0"/>
              </a:rPr>
              <a:t>top cover </a:t>
            </a:r>
            <a:r>
              <a:rPr lang="en-US" dirty="0">
                <a:cs typeface="Arial" charset="0"/>
              </a:rPr>
              <a:t>to create enclosed structures, (e.g., channels, reservoirs). This can be achieved by sealing the top side of the substrate carrying the fluidic structures with a foil, a cover plate or by stacking several </a:t>
            </a:r>
            <a:r>
              <a:rPr lang="en-US" dirty="0" err="1">
                <a:cs typeface="Arial" charset="0"/>
              </a:rPr>
              <a:t>microstructured</a:t>
            </a:r>
            <a:r>
              <a:rPr lang="en-US" dirty="0">
                <a:cs typeface="Arial" charset="0"/>
              </a:rPr>
              <a:t> fluidic plates.</a:t>
            </a:r>
          </a:p>
          <a:p>
            <a:pPr marL="273050" indent="-273050" algn="just" eaLnBrk="1" hangingPunct="1">
              <a:buFont typeface="Wingdings" pitchFamily="2" charset="2"/>
              <a:buChar char=""/>
            </a:pPr>
            <a:r>
              <a:rPr lang="en-US" i="1" dirty="0">
                <a:solidFill>
                  <a:srgbClr val="FF0000"/>
                </a:solidFill>
                <a:cs typeface="Arial" charset="0"/>
              </a:rPr>
              <a:t>Sealing</a:t>
            </a:r>
            <a:r>
              <a:rPr lang="en-US" dirty="0">
                <a:solidFill>
                  <a:srgbClr val="FF0000"/>
                </a:solidFill>
                <a:cs typeface="Arial" charset="0"/>
              </a:rPr>
              <a:t> </a:t>
            </a:r>
            <a:r>
              <a:rPr lang="en-US" dirty="0">
                <a:cs typeface="Arial" charset="0"/>
              </a:rPr>
              <a:t>with a thin, and often optically transparent foil is a cost-effective procedure and allows easy access to the fluid, for example when optical methods are used as detection methods</a:t>
            </a:r>
          </a:p>
          <a:p>
            <a:pPr marL="273050" indent="-273050" algn="just" eaLnBrk="1" hangingPunct="1">
              <a:buFont typeface="Wingdings" pitchFamily="2" charset="2"/>
              <a:buChar char=""/>
            </a:pPr>
            <a:r>
              <a:rPr lang="en-US" dirty="0">
                <a:cs typeface="Arial" charset="0"/>
              </a:rPr>
              <a:t>Special materials may be selected for the foil such as foils with </a:t>
            </a:r>
            <a:r>
              <a:rPr lang="en-US" dirty="0">
                <a:solidFill>
                  <a:srgbClr val="FF0000"/>
                </a:solidFill>
                <a:cs typeface="Arial" charset="0"/>
              </a:rPr>
              <a:t>high diffusion coefficient for gasses </a:t>
            </a:r>
            <a:r>
              <a:rPr lang="en-US" dirty="0">
                <a:cs typeface="Arial" charset="0"/>
              </a:rPr>
              <a:t>thereby allowing oxygen supply to cells in the chips.</a:t>
            </a:r>
            <a:endParaRPr lang="fa-IR"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0BDA3A41-C209-4A37-BA7C-78D7B87F6B8B}" type="slidenum">
              <a:rPr lang="fa-IR" smtClean="0"/>
              <a:pPr/>
              <a:t>1</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59197"/>
            <a:ext cx="8401050" cy="5402263"/>
          </a:xfrm>
        </p:spPr>
        <p:txBody>
          <a:bodyPr rtlCol="0">
            <a:noAutofit/>
          </a:bodyPr>
          <a:lstStyle/>
          <a:p>
            <a:pPr marL="274320" indent="-274320" algn="just" eaLnBrk="1" fontAlgn="auto" hangingPunct="1">
              <a:spcAft>
                <a:spcPts val="0"/>
              </a:spcAft>
              <a:buFont typeface="Wingdings"/>
              <a:buChar char=""/>
              <a:defRPr/>
            </a:pPr>
            <a:r>
              <a:rPr lang="en-US" sz="2800" dirty="0">
                <a:solidFill>
                  <a:srgbClr val="FF0000"/>
                </a:solidFill>
              </a:rPr>
              <a:t>Glass Advantages</a:t>
            </a:r>
            <a:r>
              <a:rPr lang="en-US" sz="2800" dirty="0"/>
              <a:t>: high chemical resistance, excellent thermal and mechanical stability, and optical transparency. It is well-suited as a surface for biological and chemical reactions.</a:t>
            </a:r>
          </a:p>
          <a:p>
            <a:pPr marL="274320" indent="-274320" algn="just" eaLnBrk="1" fontAlgn="auto" hangingPunct="1">
              <a:spcAft>
                <a:spcPts val="0"/>
              </a:spcAft>
              <a:buFont typeface="Wingdings"/>
              <a:buChar char=""/>
              <a:defRPr/>
            </a:pPr>
            <a:r>
              <a:rPr lang="en-US" sz="2800" dirty="0"/>
              <a:t>Glass as also well-suited for capillary electrophoresis.</a:t>
            </a:r>
          </a:p>
          <a:p>
            <a:pPr marL="274320" indent="-274320" algn="just" eaLnBrk="1" fontAlgn="auto" hangingPunct="1">
              <a:spcAft>
                <a:spcPts val="0"/>
              </a:spcAft>
              <a:buFont typeface="Wingdings"/>
              <a:buChar char=""/>
              <a:defRPr/>
            </a:pPr>
            <a:r>
              <a:rPr lang="en-US" sz="2800" dirty="0"/>
              <a:t>Glass as a base material is less expensive than silicon, </a:t>
            </a:r>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9054F3E2-166C-42E2-983D-166D94BE35EC}" type="slidenum">
              <a:rPr lang="fa-IR" smtClean="0"/>
              <a:pPr/>
              <a:t>10</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0"/>
            <a:ext cx="7467600" cy="5902325"/>
          </a:xfrm>
        </p:spPr>
        <p:txBody>
          <a:bodyPr rtlCol="0">
            <a:normAutofit/>
          </a:bodyPr>
          <a:lstStyle/>
          <a:p>
            <a:pPr marL="274320" indent="-274320" algn="just" eaLnBrk="1" fontAlgn="auto" hangingPunct="1">
              <a:spcAft>
                <a:spcPts val="0"/>
              </a:spcAft>
              <a:buFont typeface="Wingdings"/>
              <a:buChar char=""/>
              <a:defRPr/>
            </a:pPr>
            <a:r>
              <a:rPr lang="en-US" dirty="0">
                <a:solidFill>
                  <a:srgbClr val="FF0000"/>
                </a:solidFill>
              </a:rPr>
              <a:t>Disadvantage:</a:t>
            </a:r>
          </a:p>
          <a:p>
            <a:pPr marL="274320" indent="-274320" algn="just" eaLnBrk="1" fontAlgn="auto" hangingPunct="1">
              <a:spcAft>
                <a:spcPts val="0"/>
              </a:spcAft>
              <a:buFont typeface="Wingdings"/>
              <a:buChar char=""/>
              <a:defRPr/>
            </a:pPr>
            <a:r>
              <a:rPr lang="en-US" dirty="0"/>
              <a:t> High substrate and processing costs, and compared to other materials a high surface roughness of structures.</a:t>
            </a:r>
          </a:p>
          <a:p>
            <a:pPr marL="0" indent="0" algn="just" eaLnBrk="1" fontAlgn="auto" hangingPunct="1">
              <a:spcAft>
                <a:spcPts val="0"/>
              </a:spcAft>
              <a:buFont typeface="Arial" charset="0"/>
              <a:buNone/>
              <a:defRPr/>
            </a:pPr>
            <a:endParaRPr lang="en-US" dirty="0"/>
          </a:p>
          <a:p>
            <a:pPr marL="457200" indent="-457200" algn="just" eaLnBrk="1" fontAlgn="auto" hangingPunct="1">
              <a:spcAft>
                <a:spcPts val="0"/>
              </a:spcAft>
              <a:buFont typeface="+mj-lt"/>
              <a:buAutoNum type="arabicPeriod" startAt="3"/>
              <a:defRPr/>
            </a:pPr>
            <a:r>
              <a:rPr lang="en-US" sz="3200" b="1" dirty="0">
                <a:solidFill>
                  <a:schemeClr val="accent1">
                    <a:lumMod val="75000"/>
                  </a:schemeClr>
                </a:solidFill>
              </a:rPr>
              <a:t>Polymers</a:t>
            </a:r>
          </a:p>
          <a:p>
            <a:pPr marL="457200" indent="-457200" algn="just" eaLnBrk="1" fontAlgn="auto" hangingPunct="1">
              <a:spcAft>
                <a:spcPts val="0"/>
              </a:spcAft>
              <a:buFont typeface="Wingdings"/>
              <a:buChar char=""/>
              <a:defRPr/>
            </a:pPr>
            <a:r>
              <a:rPr lang="en-US" dirty="0"/>
              <a:t>The main benefit of polymer materials is based on simple and cost effective replication method such as injection molding or hot decoration, because this allows the manufacture of all microstructures of the device in one manufacturing cycle.</a:t>
            </a:r>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C9EB7B49-3078-4E47-AD6F-BCA86782C4ED}" type="slidenum">
              <a:rPr lang="fa-IR" smtClean="0"/>
              <a:pPr/>
              <a:t>11</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7467600" cy="6188075"/>
          </a:xfrm>
        </p:spPr>
        <p:txBody>
          <a:bodyPr>
            <a:normAutofit/>
          </a:bodyPr>
          <a:lstStyle/>
          <a:p>
            <a:pPr algn="just" eaLnBrk="1" hangingPunct="1">
              <a:defRPr/>
            </a:pPr>
            <a:r>
              <a:rPr lang="en-US" dirty="0">
                <a:cs typeface="Times New Roman" pitchFamily="18" charset="0"/>
              </a:rPr>
              <a:t>These replication methods require the manufacture of a </a:t>
            </a:r>
            <a:r>
              <a:rPr lang="en-US" b="1" dirty="0">
                <a:solidFill>
                  <a:schemeClr val="tx2"/>
                </a:solidFill>
                <a:cs typeface="Times New Roman" pitchFamily="18" charset="0"/>
              </a:rPr>
              <a:t>master structure </a:t>
            </a:r>
            <a:r>
              <a:rPr lang="en-US" dirty="0">
                <a:cs typeface="Times New Roman" pitchFamily="18" charset="0"/>
              </a:rPr>
              <a:t>which is used as a tool in the replication step.</a:t>
            </a:r>
          </a:p>
          <a:p>
            <a:pPr algn="just" eaLnBrk="1" hangingPunct="1">
              <a:defRPr/>
            </a:pPr>
            <a:r>
              <a:rPr lang="en-US" dirty="0">
                <a:cs typeface="Times New Roman" pitchFamily="18" charset="0"/>
              </a:rPr>
              <a:t>As the manufacturing cost of the mastering is considerable these methods only make sense for high-volume applications.</a:t>
            </a:r>
          </a:p>
          <a:p>
            <a:pPr marL="0" indent="0" algn="just" eaLnBrk="1" hangingPunct="1">
              <a:buFont typeface="Arial" charset="0"/>
              <a:buNone/>
              <a:defRPr/>
            </a:pPr>
            <a:endParaRPr lang="en-US" dirty="0">
              <a:cs typeface="Times New Roman" pitchFamily="18" charset="0"/>
            </a:endParaRPr>
          </a:p>
          <a:p>
            <a:pPr algn="just" eaLnBrk="1" hangingPunct="1">
              <a:defRPr/>
            </a:pPr>
            <a:r>
              <a:rPr lang="en-US" dirty="0">
                <a:solidFill>
                  <a:srgbClr val="FF0000"/>
                </a:solidFill>
                <a:cs typeface="Times New Roman" pitchFamily="18" charset="0"/>
              </a:rPr>
              <a:t>Disadvantages</a:t>
            </a:r>
            <a:r>
              <a:rPr lang="en-US" dirty="0">
                <a:cs typeface="Times New Roman" pitchFamily="18" charset="0"/>
              </a:rPr>
              <a:t> :</a:t>
            </a:r>
          </a:p>
          <a:p>
            <a:pPr algn="just" eaLnBrk="1" hangingPunct="1">
              <a:defRPr/>
            </a:pPr>
            <a:r>
              <a:rPr lang="en-US" dirty="0">
                <a:cs typeface="Times New Roman" pitchFamily="18" charset="0"/>
              </a:rPr>
              <a:t>Reduced thermal stability, </a:t>
            </a:r>
          </a:p>
          <a:p>
            <a:pPr algn="just" eaLnBrk="1" hangingPunct="1">
              <a:defRPr/>
            </a:pPr>
            <a:r>
              <a:rPr lang="en-US" dirty="0">
                <a:cs typeface="Times New Roman" pitchFamily="18" charset="0"/>
              </a:rPr>
              <a:t>Reduced stability against organic solvents, acids and bases.</a:t>
            </a:r>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267C87D3-66B1-4A32-A078-EA0EEDBF6C34}" type="slidenum">
              <a:rPr lang="fa-IR" smtClean="0"/>
              <a:pPr/>
              <a:t>12</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87"/>
          </a:xfrm>
        </p:spPr>
        <p:txBody>
          <a:bodyPr>
            <a:normAutofit/>
          </a:bodyPr>
          <a:lstStyle/>
          <a:p>
            <a:pPr eaLnBrk="1" fontAlgn="auto" hangingPunct="1">
              <a:spcAft>
                <a:spcPts val="0"/>
              </a:spcAft>
              <a:defRPr/>
            </a:pPr>
            <a:r>
              <a:rPr lang="en-US" b="1" dirty="0">
                <a:solidFill>
                  <a:srgbClr val="FF0000"/>
                </a:solidFill>
              </a:rPr>
              <a:t>Fluidic Structures </a:t>
            </a:r>
            <a:endParaRPr lang="fa-IR" b="1" dirty="0">
              <a:solidFill>
                <a:srgbClr val="FF0000"/>
              </a:solidFill>
            </a:endParaRPr>
          </a:p>
        </p:txBody>
      </p:sp>
      <p:sp>
        <p:nvSpPr>
          <p:cNvPr id="34819" name="Content Placeholder 2"/>
          <p:cNvSpPr>
            <a:spLocks noGrp="1"/>
          </p:cNvSpPr>
          <p:nvPr>
            <p:ph idx="1"/>
          </p:nvPr>
        </p:nvSpPr>
        <p:spPr>
          <a:xfrm>
            <a:off x="457200" y="1214438"/>
            <a:ext cx="7467600" cy="5259387"/>
          </a:xfrm>
        </p:spPr>
        <p:txBody>
          <a:bodyPr>
            <a:normAutofit/>
          </a:bodyPr>
          <a:lstStyle/>
          <a:p>
            <a:pPr algn="just" eaLnBrk="1" hangingPunct="1"/>
            <a:r>
              <a:rPr lang="en-US">
                <a:cs typeface="Times New Roman" pitchFamily="18" charset="0"/>
              </a:rPr>
              <a:t>The most basic fluidic structures to built microfluidic devices are microchannels.</a:t>
            </a:r>
          </a:p>
          <a:p>
            <a:pPr algn="just" eaLnBrk="1" hangingPunct="1"/>
            <a:r>
              <a:rPr lang="en-US">
                <a:cs typeface="Times New Roman" pitchFamily="18" charset="0"/>
              </a:rPr>
              <a:t>These channels provide the fluidic interconnection network between the fluidic elements of the device, but may have additional functions like the channels in capillary electrophoresis and other separation techniques.</a:t>
            </a:r>
          </a:p>
          <a:p>
            <a:pPr algn="just" eaLnBrk="1" hangingPunct="1"/>
            <a:r>
              <a:rPr lang="en-US">
                <a:cs typeface="Times New Roman" pitchFamily="18" charset="0"/>
              </a:rPr>
              <a:t>Various shapes for the channel cross-sections are used, including rectangular, V-shaped and round.</a:t>
            </a:r>
          </a:p>
          <a:p>
            <a:pPr algn="just" eaLnBrk="1" hangingPunct="1"/>
            <a:r>
              <a:rPr lang="en-US">
                <a:cs typeface="Times New Roman" pitchFamily="18" charset="0"/>
              </a:rPr>
              <a:t>The shape of the cross section may be determined by the fabrication method</a:t>
            </a:r>
            <a:endParaRPr lang="fa-IR"/>
          </a:p>
        </p:txBody>
      </p:sp>
      <p:sp>
        <p:nvSpPr>
          <p:cNvPr id="34820"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007E035F-2372-43E5-B91F-05980F7A8871}" type="slidenum">
              <a:rPr lang="fa-IR" smtClean="0"/>
              <a:pPr/>
              <a:t>13</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10" dur="1000"/>
                                        <p:tgtEl>
                                          <p:spTgt spid="3481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5" dur="1000"/>
                                        <p:tgtEl>
                                          <p:spTgt spid="3481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20" dur="1000"/>
                                        <p:tgtEl>
                                          <p:spTgt spid="3481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25" dur="1000"/>
                                        <p:tgtEl>
                                          <p:spTgt spid="34819">
                                            <p:txEl>
                                              <p:pRg st="3" end="3"/>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4820"/>
                                        </p:tgtEl>
                                        <p:attrNameLst>
                                          <p:attrName>style.visibility</p:attrName>
                                        </p:attrNameLst>
                                      </p:cBhvr>
                                      <p:to>
                                        <p:strVal val="visible"/>
                                      </p:to>
                                    </p:set>
                                    <p:animEffect transition="in" filter="blinds(horizontal)">
                                      <p:cBhvr>
                                        <p:cTn id="28" dur="1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819" grpId="0" build="p"/>
      <p:bldP spid="348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7467600" cy="6045200"/>
          </a:xfrm>
        </p:spPr>
        <p:txBody>
          <a:bodyPr rtlCol="0">
            <a:normAutofit/>
          </a:bodyPr>
          <a:lstStyle/>
          <a:p>
            <a:pPr marL="274320" indent="-274320" algn="just" eaLnBrk="1" fontAlgn="auto" hangingPunct="1">
              <a:spcAft>
                <a:spcPts val="0"/>
              </a:spcAft>
              <a:buFont typeface="Wingdings"/>
              <a:buChar char=""/>
              <a:defRPr/>
            </a:pPr>
            <a:r>
              <a:rPr lang="en-US" dirty="0"/>
              <a:t>Important parameters of the </a:t>
            </a:r>
            <a:r>
              <a:rPr lang="en-US" dirty="0" err="1"/>
              <a:t>microchannels</a:t>
            </a:r>
            <a:r>
              <a:rPr lang="en-US" dirty="0"/>
              <a:t> include surface roughness and </a:t>
            </a:r>
            <a:r>
              <a:rPr lang="en-US" b="1" dirty="0">
                <a:solidFill>
                  <a:schemeClr val="accent2"/>
                </a:solidFill>
              </a:rPr>
              <a:t>aspect ratio </a:t>
            </a:r>
            <a:r>
              <a:rPr lang="en-US" dirty="0"/>
              <a:t>of the structure, which is defined as </a:t>
            </a:r>
            <a:r>
              <a:rPr lang="en-US" b="1" dirty="0">
                <a:solidFill>
                  <a:schemeClr val="accent2"/>
                </a:solidFill>
              </a:rPr>
              <a:t>the ratio of depth </a:t>
            </a:r>
            <a:r>
              <a:rPr lang="en-US" dirty="0"/>
              <a:t>to </a:t>
            </a:r>
            <a:r>
              <a:rPr lang="en-US" b="1" dirty="0">
                <a:solidFill>
                  <a:schemeClr val="accent2"/>
                </a:solidFill>
              </a:rPr>
              <a:t>width</a:t>
            </a:r>
            <a:r>
              <a:rPr lang="en-US" dirty="0"/>
              <a:t> in the case of channel.</a:t>
            </a:r>
          </a:p>
          <a:p>
            <a:pPr marL="274320" indent="-274320" algn="just" eaLnBrk="1" fontAlgn="auto" hangingPunct="1">
              <a:spcAft>
                <a:spcPts val="0"/>
              </a:spcAft>
              <a:buFont typeface="Wingdings"/>
              <a:buChar char=""/>
              <a:defRPr/>
            </a:pPr>
            <a:r>
              <a:rPr lang="en-US" dirty="0"/>
              <a:t>High-aspect ratio channels have a high surface to volume ratio and consume less floor space on the microfluidic chip.</a:t>
            </a:r>
          </a:p>
          <a:p>
            <a:pPr marL="274320" indent="-274320" algn="just" eaLnBrk="1" fontAlgn="auto" hangingPunct="1">
              <a:spcAft>
                <a:spcPts val="0"/>
              </a:spcAft>
              <a:buFont typeface="Wingdings"/>
              <a:buChar char=""/>
              <a:defRPr/>
            </a:pPr>
            <a:r>
              <a:rPr lang="en-US" dirty="0"/>
              <a:t>Channel widths commonly vary between the mm to </a:t>
            </a:r>
            <a:r>
              <a:rPr lang="el-GR" dirty="0"/>
              <a:t>μ</a:t>
            </a:r>
            <a:r>
              <a:rPr lang="en-US" dirty="0"/>
              <a:t>m range, aspect ratio up to 10 are used.</a:t>
            </a:r>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764041C9-DA33-4BA9-B2B0-5CC2A3572D97}" type="slidenum">
              <a:rPr lang="fa-IR" smtClean="0"/>
              <a:pPr/>
              <a:t>14</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7467600" cy="6045200"/>
          </a:xfrm>
        </p:spPr>
        <p:txBody>
          <a:bodyPr rtlCol="0">
            <a:normAutofit/>
          </a:bodyPr>
          <a:lstStyle/>
          <a:p>
            <a:pPr marL="274320" indent="-274320" algn="just" eaLnBrk="1" fontAlgn="auto" hangingPunct="1">
              <a:spcAft>
                <a:spcPts val="0"/>
              </a:spcAft>
              <a:buFont typeface="Wingdings"/>
              <a:buChar char=""/>
              <a:defRPr/>
            </a:pPr>
            <a:r>
              <a:rPr lang="en-US" sz="2800" dirty="0"/>
              <a:t>One microfluidic device may carry channels of different widths and aspect ratios for different purposes.</a:t>
            </a:r>
          </a:p>
          <a:p>
            <a:pPr marL="274320" indent="-274320" algn="just" eaLnBrk="1" fontAlgn="auto" hangingPunct="1">
              <a:spcAft>
                <a:spcPts val="0"/>
              </a:spcAft>
              <a:buFont typeface="Wingdings"/>
              <a:buChar char=""/>
              <a:defRPr/>
            </a:pPr>
            <a:r>
              <a:rPr lang="en-US" sz="2800" dirty="0"/>
              <a:t>For example auxiliary channels are used in capillary devices with a much smaller diameter than the fluid channels, to allow the air to exit from the device when it is filled with fluid by capillary forces.</a:t>
            </a:r>
          </a:p>
          <a:p>
            <a:pPr marL="274320" indent="-274320" algn="just" eaLnBrk="1" fontAlgn="auto" hangingPunct="1">
              <a:spcAft>
                <a:spcPts val="0"/>
              </a:spcAft>
              <a:buFont typeface="Wingdings"/>
              <a:buChar char=""/>
              <a:defRPr/>
            </a:pPr>
            <a:endParaRPr lang="fa-IR" sz="2800"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764041C9-DA33-4BA9-B2B0-5CC2A3572D97}" type="slidenum">
              <a:rPr lang="fa-IR" smtClean="0">
                <a:solidFill>
                  <a:srgbClr val="C2D9FE"/>
                </a:solidFill>
              </a:rPr>
              <a:pPr/>
              <a:t>15</a:t>
            </a:fld>
            <a:endParaRPr lang="fa-IR">
              <a:solidFill>
                <a:srgbClr val="C2D9FE"/>
              </a:solidFill>
            </a:endParaRPr>
          </a:p>
        </p:txBody>
      </p:sp>
    </p:spTree>
    <p:extLst>
      <p:ext uri="{BB962C8B-B14F-4D97-AF65-F5344CB8AC3E}">
        <p14:creationId xmlns:p14="http://schemas.microsoft.com/office/powerpoint/2010/main" val="1914405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10534"/>
            <a:ext cx="7924800" cy="5973762"/>
          </a:xfrm>
        </p:spPr>
        <p:txBody>
          <a:bodyPr>
            <a:normAutofit/>
          </a:bodyPr>
          <a:lstStyle/>
          <a:p>
            <a:pPr algn="just" eaLnBrk="1" hangingPunct="1"/>
            <a:r>
              <a:rPr lang="en-US" dirty="0">
                <a:cs typeface="Times New Roman" pitchFamily="18" charset="0"/>
              </a:rPr>
              <a:t>Other important structures are reaction/detection chambers, and sample and waste reservoirs.</a:t>
            </a:r>
          </a:p>
          <a:p>
            <a:pPr algn="just" eaLnBrk="1" hangingPunct="1"/>
            <a:endParaRPr lang="en-US" dirty="0">
              <a:cs typeface="Times New Roman" pitchFamily="18" charset="0"/>
            </a:endParaRPr>
          </a:p>
          <a:p>
            <a:pPr algn="just" eaLnBrk="1" hangingPunct="1"/>
            <a:r>
              <a:rPr lang="en-US" dirty="0">
                <a:cs typeface="Times New Roman" pitchFamily="18" charset="0"/>
              </a:rPr>
              <a:t>These are larger, well-type structures, with dimensions often in the millimeter range, designed to hold the correct amount of fluid.</a:t>
            </a:r>
          </a:p>
          <a:p>
            <a:pPr algn="just" eaLnBrk="1" hangingPunct="1"/>
            <a:endParaRPr lang="en-US" dirty="0">
              <a:cs typeface="Times New Roman" pitchFamily="18" charset="0"/>
            </a:endParaRPr>
          </a:p>
          <a:p>
            <a:pPr algn="just" eaLnBrk="1" hangingPunct="1"/>
            <a:r>
              <a:rPr lang="en-US" dirty="0">
                <a:cs typeface="Times New Roman" pitchFamily="18" charset="0"/>
              </a:rPr>
              <a:t>In the case of reaction chambers, it is often advantageous to generate a high surface to volume ratio. This can be achieved using auxiliary structures by folding up a channel in a meander-like form, or using a porous, nanostructured surface. </a:t>
            </a:r>
            <a:endParaRPr lang="fa-IR"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D550AFCD-6625-460F-BCBB-93EAC1183E90}" type="slidenum">
              <a:rPr lang="fa-IR" smtClean="0"/>
              <a:pPr/>
              <a:t>16</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1000"/>
                                        <p:tgtEl>
                                          <p:spTgt spid="3">
                                            <p:txEl>
                                              <p:pRg st="4" end="4"/>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67737"/>
            <a:ext cx="7758113" cy="6045200"/>
          </a:xfrm>
        </p:spPr>
        <p:txBody>
          <a:bodyPr>
            <a:normAutofit/>
          </a:bodyPr>
          <a:lstStyle/>
          <a:p>
            <a:pPr algn="just" eaLnBrk="1" hangingPunct="1"/>
            <a:r>
              <a:rPr lang="en-US" dirty="0">
                <a:cs typeface="Times New Roman" pitchFamily="18" charset="0"/>
              </a:rPr>
              <a:t>One important case of </a:t>
            </a:r>
            <a:r>
              <a:rPr lang="en-US" dirty="0" err="1">
                <a:cs typeface="Times New Roman" pitchFamily="18" charset="0"/>
              </a:rPr>
              <a:t>microreaction</a:t>
            </a:r>
            <a:r>
              <a:rPr lang="en-US" dirty="0">
                <a:cs typeface="Times New Roman" pitchFamily="18" charset="0"/>
              </a:rPr>
              <a:t> chambers is that of </a:t>
            </a:r>
            <a:r>
              <a:rPr lang="en-US" dirty="0" err="1">
                <a:cs typeface="Times New Roman" pitchFamily="18" charset="0"/>
              </a:rPr>
              <a:t>microcompartments</a:t>
            </a:r>
            <a:r>
              <a:rPr lang="en-US" dirty="0">
                <a:cs typeface="Times New Roman" pitchFamily="18" charset="0"/>
              </a:rPr>
              <a:t> used in array-type microfluidic devices for parallel processing such as DNA chips and </a:t>
            </a:r>
            <a:r>
              <a:rPr lang="en-US" dirty="0" err="1">
                <a:cs typeface="Times New Roman" pitchFamily="18" charset="0"/>
              </a:rPr>
              <a:t>nanotiter</a:t>
            </a:r>
            <a:r>
              <a:rPr lang="en-US" dirty="0">
                <a:cs typeface="Times New Roman" pitchFamily="18" charset="0"/>
              </a:rPr>
              <a:t> plates.</a:t>
            </a:r>
          </a:p>
          <a:p>
            <a:pPr algn="just" eaLnBrk="1" hangingPunct="1"/>
            <a:endParaRPr lang="en-US" dirty="0">
              <a:cs typeface="Times New Roman" pitchFamily="18" charset="0"/>
            </a:endParaRPr>
          </a:p>
          <a:p>
            <a:pPr algn="just" eaLnBrk="1" hangingPunct="1"/>
            <a:r>
              <a:rPr lang="en-US" dirty="0">
                <a:cs typeface="Times New Roman" pitchFamily="18" charset="0"/>
              </a:rPr>
              <a:t>These are designed to hold fluid volumes in the order of 10nL to several hundred of </a:t>
            </a:r>
            <a:r>
              <a:rPr lang="en-US" dirty="0" err="1">
                <a:cs typeface="Times New Roman" pitchFamily="18" charset="0"/>
              </a:rPr>
              <a:t>nL</a:t>
            </a:r>
            <a:r>
              <a:rPr lang="en-US" dirty="0">
                <a:cs typeface="Times New Roman" pitchFamily="18" charset="0"/>
              </a:rPr>
              <a:t>. </a:t>
            </a:r>
          </a:p>
          <a:p>
            <a:pPr algn="just" eaLnBrk="1" hangingPunct="1"/>
            <a:endParaRPr lang="en-US" dirty="0">
              <a:cs typeface="Times New Roman" pitchFamily="18" charset="0"/>
            </a:endParaRPr>
          </a:p>
          <a:p>
            <a:pPr algn="just" eaLnBrk="1" hangingPunct="1"/>
            <a:r>
              <a:rPr lang="en-US" dirty="0">
                <a:cs typeface="Times New Roman" pitchFamily="18" charset="0"/>
              </a:rPr>
              <a:t>In the case of </a:t>
            </a:r>
            <a:r>
              <a:rPr lang="en-US" dirty="0" err="1">
                <a:cs typeface="Times New Roman" pitchFamily="18" charset="0"/>
              </a:rPr>
              <a:t>nanotiterplates</a:t>
            </a:r>
            <a:r>
              <a:rPr lang="en-US" dirty="0">
                <a:cs typeface="Times New Roman" pitchFamily="18" charset="0"/>
              </a:rPr>
              <a:t> the bottom compartments may be a thin membrane so that optical detection techniques can be applied through the membrane from the bottom side. </a:t>
            </a:r>
          </a:p>
          <a:p>
            <a:pPr algn="just" eaLnBrk="1" hangingPunct="1"/>
            <a:endParaRPr lang="en-US" dirty="0">
              <a:cs typeface="Times New Roman" pitchFamily="18" charset="0"/>
            </a:endParaRPr>
          </a:p>
          <a:p>
            <a:pPr algn="just" eaLnBrk="1" hangingPunct="1"/>
            <a:endParaRPr lang="en-US" dirty="0">
              <a:cs typeface="Times New Roman" pitchFamily="18" charset="0"/>
            </a:endParaRPr>
          </a:p>
          <a:p>
            <a:pPr algn="just" eaLnBrk="1" hangingPunct="1"/>
            <a:endParaRPr lang="fa-IR"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ABB3D21A-109B-421F-B62D-E89076B5983F}" type="slidenum">
              <a:rPr lang="fa-IR" smtClean="0"/>
              <a:pPr/>
              <a:t>17</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87"/>
          </a:xfrm>
        </p:spPr>
        <p:txBody>
          <a:bodyPr>
            <a:normAutofit/>
          </a:bodyPr>
          <a:lstStyle/>
          <a:p>
            <a:pPr eaLnBrk="1" fontAlgn="auto" hangingPunct="1">
              <a:spcAft>
                <a:spcPts val="0"/>
              </a:spcAft>
              <a:defRPr/>
            </a:pPr>
            <a:r>
              <a:rPr lang="en-US" b="1" dirty="0">
                <a:solidFill>
                  <a:srgbClr val="FF0000"/>
                </a:solidFill>
              </a:rPr>
              <a:t>Fabrication Methods</a:t>
            </a:r>
            <a:endParaRPr lang="fa-IR" b="1" dirty="0">
              <a:solidFill>
                <a:srgbClr val="FF0000"/>
              </a:solidFill>
            </a:endParaRPr>
          </a:p>
        </p:txBody>
      </p:sp>
      <p:sp>
        <p:nvSpPr>
          <p:cNvPr id="3" name="Content Placeholder 2"/>
          <p:cNvSpPr>
            <a:spLocks noGrp="1"/>
          </p:cNvSpPr>
          <p:nvPr>
            <p:ph idx="1"/>
          </p:nvPr>
        </p:nvSpPr>
        <p:spPr>
          <a:xfrm>
            <a:off x="457200" y="1143000"/>
            <a:ext cx="7467600" cy="5330825"/>
          </a:xfrm>
        </p:spPr>
        <p:txBody>
          <a:bodyPr>
            <a:normAutofit/>
          </a:bodyPr>
          <a:lstStyle/>
          <a:p>
            <a:pPr marL="273050" indent="-273050" algn="just" eaLnBrk="1" hangingPunct="1">
              <a:buFont typeface="Wingdings" pitchFamily="2" charset="2"/>
              <a:buChar char=""/>
            </a:pPr>
            <a:r>
              <a:rPr lang="en-US" dirty="0">
                <a:cs typeface="Arial" charset="0"/>
              </a:rPr>
              <a:t>The fluidic structures are fabricated using standard methods of </a:t>
            </a:r>
            <a:r>
              <a:rPr lang="en-US" b="1" dirty="0" err="1">
                <a:cs typeface="Arial" charset="0"/>
              </a:rPr>
              <a:t>microfabrication</a:t>
            </a:r>
            <a:r>
              <a:rPr lang="en-US" dirty="0">
                <a:cs typeface="Arial" charset="0"/>
              </a:rPr>
              <a:t>.</a:t>
            </a:r>
          </a:p>
          <a:p>
            <a:pPr marL="273050" indent="-273050" algn="just" eaLnBrk="1" hangingPunct="1">
              <a:buFont typeface="Wingdings" pitchFamily="2" charset="2"/>
              <a:buChar char=""/>
            </a:pPr>
            <a:r>
              <a:rPr lang="en-US" dirty="0">
                <a:cs typeface="Arial" charset="0"/>
              </a:rPr>
              <a:t>These </a:t>
            </a:r>
            <a:r>
              <a:rPr lang="en-US" dirty="0" err="1">
                <a:cs typeface="Arial" charset="0"/>
              </a:rPr>
              <a:t>microfabrication</a:t>
            </a:r>
            <a:r>
              <a:rPr lang="en-US" dirty="0">
                <a:cs typeface="Arial" charset="0"/>
              </a:rPr>
              <a:t> methods are also used to manufacture the </a:t>
            </a:r>
            <a:r>
              <a:rPr lang="en-US" b="1" dirty="0">
                <a:cs typeface="Arial" charset="0"/>
              </a:rPr>
              <a:t>master tool </a:t>
            </a:r>
            <a:r>
              <a:rPr lang="en-US" dirty="0">
                <a:cs typeface="Arial" charset="0"/>
              </a:rPr>
              <a:t>for the </a:t>
            </a:r>
            <a:r>
              <a:rPr lang="en-US" b="1" dirty="0" err="1">
                <a:cs typeface="Arial" charset="0"/>
              </a:rPr>
              <a:t>microreplication</a:t>
            </a:r>
            <a:r>
              <a:rPr lang="en-US" dirty="0">
                <a:cs typeface="Arial" charset="0"/>
              </a:rPr>
              <a:t> of polymers. The master is usually a metal tool. </a:t>
            </a:r>
          </a:p>
          <a:p>
            <a:pPr marL="273050" indent="-273050" algn="just" eaLnBrk="1" hangingPunct="1">
              <a:buFont typeface="Wingdings" pitchFamily="2" charset="2"/>
              <a:buChar char=""/>
            </a:pPr>
            <a:r>
              <a:rPr lang="en-US" dirty="0">
                <a:cs typeface="Arial" charset="0"/>
              </a:rPr>
              <a:t>Practical marketable fluidic devices are generally multilevel structures. This means that a device will not carry structures of one common structural depth only, but will have channels, wells, and reservoirs with a </a:t>
            </a:r>
            <a:r>
              <a:rPr lang="en-US" dirty="0">
                <a:solidFill>
                  <a:srgbClr val="FF0000"/>
                </a:solidFill>
                <a:cs typeface="Arial" charset="0"/>
              </a:rPr>
              <a:t>variety of structural depths.</a:t>
            </a:r>
          </a:p>
          <a:p>
            <a:pPr marL="273050" indent="-273050" algn="just" eaLnBrk="1" hangingPunct="1">
              <a:buFont typeface="Wingdings" pitchFamily="2" charset="2"/>
              <a:buNone/>
            </a:pPr>
            <a:r>
              <a:rPr lang="en-US" dirty="0">
                <a:cs typeface="Arial" charset="0"/>
              </a:rPr>
              <a:t> </a:t>
            </a:r>
            <a:endParaRPr lang="fa-IR"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D86227A9-FBDC-47E0-B18C-3F123F38A130}" type="slidenum">
              <a:rPr lang="fa-IR" smtClean="0"/>
              <a:pPr/>
              <a:t>18</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10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10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10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ox(in)">
                                      <p:cBhvr>
                                        <p:cTn id="25" dur="1000"/>
                                        <p:tgtEl>
                                          <p:spTgt spid="3">
                                            <p:txEl>
                                              <p:pRg st="3" end="3"/>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in)">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286750" cy="6116637"/>
          </a:xfrm>
        </p:spPr>
        <p:txBody>
          <a:bodyPr/>
          <a:lstStyle/>
          <a:p>
            <a:pPr algn="just" eaLnBrk="1" hangingPunct="1"/>
            <a:r>
              <a:rPr lang="en-US" sz="2800" dirty="0">
                <a:cs typeface="Times New Roman" pitchFamily="18" charset="0"/>
              </a:rPr>
              <a:t>This cannot usually be achieved with one single fabrication step </a:t>
            </a:r>
            <a:r>
              <a:rPr lang="en-US" sz="2800" b="1" dirty="0">
                <a:solidFill>
                  <a:schemeClr val="accent2"/>
                </a:solidFill>
                <a:cs typeface="Times New Roman" pitchFamily="18" charset="0"/>
              </a:rPr>
              <a:t>not using just one fabrication technology</a:t>
            </a:r>
            <a:r>
              <a:rPr lang="en-US" sz="2800" dirty="0">
                <a:cs typeface="Times New Roman" pitchFamily="18" charset="0"/>
              </a:rPr>
              <a:t>, and in practice a </a:t>
            </a:r>
            <a:r>
              <a:rPr lang="en-US" sz="2800" dirty="0">
                <a:solidFill>
                  <a:srgbClr val="FF0000"/>
                </a:solidFill>
                <a:cs typeface="Times New Roman" pitchFamily="18" charset="0"/>
              </a:rPr>
              <a:t>combination</a:t>
            </a:r>
            <a:r>
              <a:rPr lang="en-US" sz="2800" dirty="0">
                <a:solidFill>
                  <a:schemeClr val="accent2"/>
                </a:solidFill>
                <a:cs typeface="Times New Roman" pitchFamily="18" charset="0"/>
              </a:rPr>
              <a:t> of different fabrication technologies</a:t>
            </a:r>
            <a:r>
              <a:rPr lang="en-US" sz="2800" dirty="0">
                <a:cs typeface="Times New Roman" pitchFamily="18" charset="0"/>
              </a:rPr>
              <a:t>, each suitable for the generation of structures of the desired size, shape and precision will have to be applied. </a:t>
            </a:r>
          </a:p>
          <a:p>
            <a:pPr algn="just" eaLnBrk="1" hangingPunct="1"/>
            <a:endParaRPr lang="en-US" sz="2800" dirty="0">
              <a:cs typeface="Times New Roman" pitchFamily="18" charset="0"/>
            </a:endParaRPr>
          </a:p>
        </p:txBody>
      </p:sp>
      <p:sp>
        <p:nvSpPr>
          <p:cNvPr id="157699"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593F8470-AEFB-4A4B-A509-844A9A32796D}" type="slidenum">
              <a:rPr lang="fa-IR" smtClean="0"/>
              <a:pPr/>
              <a:t>19</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76275"/>
            <a:ext cx="8143875" cy="6045200"/>
          </a:xfrm>
        </p:spPr>
        <p:txBody>
          <a:bodyPr rtlCol="0">
            <a:normAutofit/>
          </a:bodyPr>
          <a:lstStyle/>
          <a:p>
            <a:pPr marL="274320" indent="-274320" algn="just" eaLnBrk="1" fontAlgn="auto" hangingPunct="1">
              <a:spcAft>
                <a:spcPts val="0"/>
              </a:spcAft>
              <a:buFont typeface="Wingdings"/>
              <a:buChar char=""/>
              <a:defRPr/>
            </a:pPr>
            <a:r>
              <a:rPr lang="en-US" sz="2700" b="1" dirty="0">
                <a:solidFill>
                  <a:srgbClr val="FF0000"/>
                </a:solidFill>
              </a:rPr>
              <a:t>Stacking</a:t>
            </a:r>
            <a:r>
              <a:rPr lang="en-US" sz="2700" i="1" dirty="0"/>
              <a:t> </a:t>
            </a:r>
            <a:r>
              <a:rPr lang="en-US" sz="2700" dirty="0"/>
              <a:t>of several </a:t>
            </a:r>
            <a:r>
              <a:rPr lang="en-US" sz="2700" dirty="0" err="1"/>
              <a:t>microstructured</a:t>
            </a:r>
            <a:r>
              <a:rPr lang="en-US" sz="2700" dirty="0"/>
              <a:t> plates is of advantage for more complex fluidic devices because it is extending integration into the vertical direction.</a:t>
            </a:r>
          </a:p>
          <a:p>
            <a:pPr marL="274320" indent="-274320" algn="just" eaLnBrk="1" fontAlgn="auto" hangingPunct="1">
              <a:spcAft>
                <a:spcPts val="0"/>
              </a:spcAft>
              <a:buFont typeface="Wingdings"/>
              <a:buChar char=""/>
              <a:defRPr/>
            </a:pPr>
            <a:endParaRPr lang="en-US" sz="2700" dirty="0"/>
          </a:p>
          <a:p>
            <a:pPr marL="274320" indent="-274320" algn="just" eaLnBrk="1" fontAlgn="auto" hangingPunct="1">
              <a:spcAft>
                <a:spcPts val="0"/>
              </a:spcAft>
              <a:buFont typeface="Wingdings"/>
              <a:buChar char=""/>
              <a:defRPr/>
            </a:pPr>
            <a:r>
              <a:rPr lang="en-US" sz="2700" dirty="0"/>
              <a:t>With stacking multilayer fluidic interconnections can be created  and many fluidic devices are much easier to build when vertical integration is used.</a:t>
            </a:r>
          </a:p>
          <a:p>
            <a:pPr marL="274320" indent="-274320" algn="just" eaLnBrk="1" fontAlgn="auto" hangingPunct="1">
              <a:spcAft>
                <a:spcPts val="0"/>
              </a:spcAft>
              <a:buFont typeface="Wingdings"/>
              <a:buChar char=""/>
              <a:defRPr/>
            </a:pPr>
            <a:endParaRPr lang="en-US" sz="2700" dirty="0"/>
          </a:p>
          <a:p>
            <a:pPr marL="274320" indent="-274320" algn="just" eaLnBrk="1" fontAlgn="auto" hangingPunct="1">
              <a:spcAft>
                <a:spcPts val="0"/>
              </a:spcAft>
              <a:buFont typeface="Wingdings"/>
              <a:buChar char=""/>
              <a:defRPr/>
            </a:pPr>
            <a:endParaRPr lang="en-US" dirty="0"/>
          </a:p>
          <a:p>
            <a:pPr marL="274320" indent="-274320" algn="just" eaLnBrk="1" fontAlgn="auto" hangingPunct="1">
              <a:spcAft>
                <a:spcPts val="0"/>
              </a:spcAft>
              <a:buFont typeface="Wingdings"/>
              <a:buChar char=""/>
              <a:defRPr/>
            </a:pPr>
            <a:endParaRPr lang="en-US" dirty="0"/>
          </a:p>
          <a:p>
            <a:pPr marL="274320" indent="-274320" algn="just" eaLnBrk="1" fontAlgn="auto" hangingPunct="1">
              <a:spcAft>
                <a:spcPts val="0"/>
              </a:spcAft>
              <a:buFont typeface="Wingdings"/>
              <a:buChar char=""/>
              <a:defRPr/>
            </a:pPr>
            <a:endParaRPr lang="fa-IR"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41A9C84F-E4B7-4816-80CC-B318FB476C75}" type="slidenum">
              <a:rPr lang="fa-IR" smtClean="0"/>
              <a:pPr/>
              <a:t>2</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1000"/>
                                        <p:tgtEl>
                                          <p:spTgt spid="3">
                                            <p:txEl>
                                              <p:pRg st="2" end="2"/>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338"/>
            <a:ext cx="7467600" cy="1143000"/>
          </a:xfrm>
        </p:spPr>
        <p:txBody>
          <a:bodyPr/>
          <a:lstStyle/>
          <a:p>
            <a:pPr eaLnBrk="1" fontAlgn="auto" hangingPunct="1">
              <a:spcAft>
                <a:spcPts val="0"/>
              </a:spcAft>
              <a:defRPr/>
            </a:pPr>
            <a:r>
              <a:rPr lang="en-US" b="1" dirty="0">
                <a:solidFill>
                  <a:srgbClr val="FF0000"/>
                </a:solidFill>
              </a:rPr>
              <a:t>Surface modification</a:t>
            </a:r>
            <a:endParaRPr lang="fa-IR" b="1" dirty="0">
              <a:solidFill>
                <a:srgbClr val="FF0000"/>
              </a:solidFill>
            </a:endParaRPr>
          </a:p>
        </p:txBody>
      </p:sp>
      <p:sp>
        <p:nvSpPr>
          <p:cNvPr id="3" name="Content Placeholder 2"/>
          <p:cNvSpPr>
            <a:spLocks noGrp="1"/>
          </p:cNvSpPr>
          <p:nvPr>
            <p:ph idx="1"/>
          </p:nvPr>
        </p:nvSpPr>
        <p:spPr>
          <a:xfrm>
            <a:off x="214313" y="1000125"/>
            <a:ext cx="8215312" cy="5572125"/>
          </a:xfrm>
        </p:spPr>
        <p:txBody>
          <a:bodyPr/>
          <a:lstStyle/>
          <a:p>
            <a:pPr algn="just" eaLnBrk="1" hangingPunct="1"/>
            <a:r>
              <a:rPr lang="en-US" sz="2800">
                <a:cs typeface="Times New Roman" pitchFamily="18" charset="0"/>
              </a:rPr>
              <a:t>Modifications of the surface of the device are essential for the designed functionality of microfluidic device in (nano)biotechnology. </a:t>
            </a:r>
          </a:p>
          <a:p>
            <a:pPr algn="just" eaLnBrk="1" hangingPunct="1"/>
            <a:endParaRPr lang="en-US" sz="2800">
              <a:cs typeface="Times New Roman" pitchFamily="18" charset="0"/>
            </a:endParaRPr>
          </a:p>
          <a:p>
            <a:pPr algn="just" eaLnBrk="1" hangingPunct="1"/>
            <a:r>
              <a:rPr lang="en-US" sz="2800">
                <a:cs typeface="Times New Roman" pitchFamily="18" charset="0"/>
              </a:rPr>
              <a:t>Often, these modifications are to be achieved locally, and therefore different areas of the device will require different modifications. </a:t>
            </a:r>
          </a:p>
          <a:p>
            <a:pPr algn="just" eaLnBrk="1" hangingPunct="1"/>
            <a:endParaRPr lang="en-US" sz="2800">
              <a:cs typeface="Times New Roman" pitchFamily="18" charset="0"/>
            </a:endParaRPr>
          </a:p>
          <a:p>
            <a:pPr algn="just" eaLnBrk="1" hangingPunct="1"/>
            <a:r>
              <a:rPr lang="en-US" sz="2800">
                <a:cs typeface="Times New Roman" pitchFamily="18" charset="0"/>
              </a:rPr>
              <a:t>These modifications must be achieved on all surfaces, including the sidewalls of high-aspect ratio microstructures, for example in deep channels. </a:t>
            </a:r>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1646FBB0-512D-4FBF-8138-CED458DE23CE}" type="slidenum">
              <a:rPr lang="fa-IR" smtClean="0"/>
              <a:pPr/>
              <a:t>20</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8215313" cy="4874294"/>
          </a:xfrm>
        </p:spPr>
        <p:txBody>
          <a:bodyPr>
            <a:normAutofit fontScale="92500"/>
          </a:bodyPr>
          <a:lstStyle/>
          <a:p>
            <a:pPr algn="just" eaLnBrk="1" hangingPunct="1">
              <a:buFont typeface="Wingdings" pitchFamily="2" charset="2"/>
              <a:buNone/>
            </a:pPr>
            <a:r>
              <a:rPr lang="en-US" sz="2900" b="1" dirty="0">
                <a:solidFill>
                  <a:srgbClr val="FF0000"/>
                </a:solidFill>
                <a:cs typeface="Times New Roman" pitchFamily="18" charset="0"/>
              </a:rPr>
              <a:t>Modification Types</a:t>
            </a:r>
            <a:r>
              <a:rPr lang="en-US" sz="2900" dirty="0">
                <a:solidFill>
                  <a:srgbClr val="FF0000"/>
                </a:solidFill>
                <a:cs typeface="Times New Roman" pitchFamily="18" charset="0"/>
              </a:rPr>
              <a:t>:</a:t>
            </a:r>
          </a:p>
          <a:p>
            <a:pPr algn="just" eaLnBrk="1" hangingPunct="1">
              <a:buFont typeface="Wingdings" pitchFamily="2" charset="2"/>
              <a:buNone/>
            </a:pPr>
            <a:endParaRPr lang="en-US" sz="2900" dirty="0">
              <a:solidFill>
                <a:schemeClr val="accent1"/>
              </a:solidFill>
              <a:cs typeface="Times New Roman" pitchFamily="18" charset="0"/>
            </a:endParaRPr>
          </a:p>
          <a:p>
            <a:pPr eaLnBrk="1" hangingPunct="1"/>
            <a:r>
              <a:rPr lang="en-US" sz="2900" dirty="0">
                <a:cs typeface="Times New Roman" pitchFamily="18" charset="0"/>
              </a:rPr>
              <a:t> </a:t>
            </a:r>
            <a:r>
              <a:rPr lang="en-US" sz="2900" b="1" dirty="0">
                <a:cs typeface="Times New Roman" pitchFamily="18" charset="0"/>
              </a:rPr>
              <a:t>Modification of wetting characteristics (hydrophobic/hydrophilic)</a:t>
            </a:r>
          </a:p>
          <a:p>
            <a:pPr algn="just" eaLnBrk="1" hangingPunct="1"/>
            <a:r>
              <a:rPr lang="en-US" sz="2900" dirty="0">
                <a:cs typeface="Times New Roman" pitchFamily="18" charset="0"/>
              </a:rPr>
              <a:t>Materials such as glass, Si and SiO</a:t>
            </a:r>
            <a:r>
              <a:rPr lang="en-US" sz="2900" baseline="-25000" dirty="0">
                <a:cs typeface="Times New Roman" pitchFamily="18" charset="0"/>
              </a:rPr>
              <a:t>2</a:t>
            </a:r>
            <a:r>
              <a:rPr lang="en-US" sz="2900" dirty="0">
                <a:cs typeface="Times New Roman" pitchFamily="18" charset="0"/>
              </a:rPr>
              <a:t> have many OH-groups on their surface, and this causes hydrophilic behavior. </a:t>
            </a:r>
          </a:p>
          <a:p>
            <a:pPr algn="just" eaLnBrk="1" hangingPunct="1"/>
            <a:r>
              <a:rPr lang="en-US" sz="2900" dirty="0">
                <a:cs typeface="Times New Roman" pitchFamily="18" charset="0"/>
              </a:rPr>
              <a:t> </a:t>
            </a:r>
            <a:r>
              <a:rPr lang="en-US" sz="2900" b="1" dirty="0">
                <a:cs typeface="Times New Roman" pitchFamily="18" charset="0"/>
              </a:rPr>
              <a:t>Increased biocompatibility, </a:t>
            </a:r>
            <a:r>
              <a:rPr lang="en-US" sz="2900" b="1" dirty="0" err="1">
                <a:cs typeface="Times New Roman" pitchFamily="18" charset="0"/>
              </a:rPr>
              <a:t>electroosmotic</a:t>
            </a:r>
            <a:r>
              <a:rPr lang="en-US" sz="2900" b="1" dirty="0">
                <a:cs typeface="Times New Roman" pitchFamily="18" charset="0"/>
              </a:rPr>
              <a:t> flow</a:t>
            </a:r>
          </a:p>
          <a:p>
            <a:pPr algn="just" eaLnBrk="1" hangingPunct="1"/>
            <a:endParaRPr lang="en-US" sz="2900" dirty="0">
              <a:cs typeface="Times New Roman" pitchFamily="18" charset="0"/>
            </a:endParaRPr>
          </a:p>
          <a:p>
            <a:pPr algn="just" eaLnBrk="1" hangingPunct="1"/>
            <a:r>
              <a:rPr lang="en-US" sz="2900" b="1" dirty="0">
                <a:cs typeface="Times New Roman" pitchFamily="18" charset="0"/>
              </a:rPr>
              <a:t>Immobilizing the reagents, DNA, etc.</a:t>
            </a:r>
          </a:p>
          <a:p>
            <a:pPr algn="just" eaLnBrk="1" hangingPunct="1"/>
            <a:endParaRPr lang="en-US" sz="2800" b="1" dirty="0">
              <a:solidFill>
                <a:schemeClr val="accent1"/>
              </a:solidFill>
              <a:cs typeface="Times New Roman" pitchFamily="18" charset="0"/>
            </a:endParaRPr>
          </a:p>
          <a:p>
            <a:pPr algn="just" eaLnBrk="1" hangingPunct="1"/>
            <a:endParaRPr lang="en-US" sz="2700" dirty="0">
              <a:solidFill>
                <a:schemeClr val="accent1"/>
              </a:solidFill>
              <a:cs typeface="Times New Roman" pitchFamily="18" charset="0"/>
            </a:endParaRPr>
          </a:p>
          <a:p>
            <a:pPr algn="just" eaLnBrk="1" hangingPunct="1"/>
            <a:endParaRPr lang="fa-IR" sz="2700" dirty="0"/>
          </a:p>
        </p:txBody>
      </p:sp>
      <p:sp>
        <p:nvSpPr>
          <p:cNvPr id="159747"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F113974A-C63A-4F62-801A-227B0C3F9DB8}" type="slidenum">
              <a:rPr lang="fa-IR" smtClean="0"/>
              <a:pPr/>
              <a:t>21</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1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7900987" cy="1203325"/>
          </a:xfrm>
        </p:spPr>
        <p:txBody>
          <a:bodyPr>
            <a:normAutofit fontScale="90000"/>
          </a:bodyPr>
          <a:lstStyle/>
          <a:p>
            <a:pPr algn="ctr" eaLnBrk="1" fontAlgn="auto" hangingPunct="1">
              <a:spcAft>
                <a:spcPts val="0"/>
              </a:spcAft>
              <a:defRPr/>
            </a:pPr>
            <a:r>
              <a:rPr lang="en-US" sz="3200" dirty="0">
                <a:solidFill>
                  <a:schemeClr val="accent1"/>
                </a:solidFill>
                <a:cs typeface="Times New Roman" pitchFamily="18" charset="0"/>
              </a:rPr>
              <a:t>The objectives for modifications of the fluidic device surface: </a:t>
            </a:r>
            <a:br>
              <a:rPr lang="en-US" sz="3200" dirty="0">
                <a:solidFill>
                  <a:schemeClr val="accent1"/>
                </a:solidFill>
                <a:cs typeface="Times New Roman" pitchFamily="18" charset="0"/>
              </a:rPr>
            </a:br>
            <a:endParaRPr lang="fa-IR" dirty="0"/>
          </a:p>
        </p:txBody>
      </p:sp>
      <p:sp>
        <p:nvSpPr>
          <p:cNvPr id="3" name="Content Placeholder 2"/>
          <p:cNvSpPr>
            <a:spLocks noGrp="1"/>
          </p:cNvSpPr>
          <p:nvPr>
            <p:ph idx="1"/>
          </p:nvPr>
        </p:nvSpPr>
        <p:spPr>
          <a:xfrm>
            <a:off x="219075" y="2348880"/>
            <a:ext cx="7858125" cy="4873625"/>
          </a:xfrm>
        </p:spPr>
        <p:txBody>
          <a:bodyPr/>
          <a:lstStyle/>
          <a:p>
            <a:pPr algn="just" eaLnBrk="1" hangingPunct="1"/>
            <a:r>
              <a:rPr lang="en-US" sz="2700" dirty="0">
                <a:cs typeface="Times New Roman" pitchFamily="18" charset="0"/>
              </a:rPr>
              <a:t>-To carry out chemical reactions or detection mechanisms</a:t>
            </a:r>
          </a:p>
          <a:p>
            <a:pPr algn="just" eaLnBrk="1" hangingPunct="1"/>
            <a:r>
              <a:rPr lang="en-US" sz="2700" dirty="0">
                <a:cs typeface="Times New Roman" pitchFamily="18" charset="0"/>
              </a:rPr>
              <a:t>- To provide a proper surface for immobilization</a:t>
            </a:r>
          </a:p>
          <a:p>
            <a:pPr algn="just" eaLnBrk="1" hangingPunct="1"/>
            <a:r>
              <a:rPr lang="en-US" sz="2700" dirty="0">
                <a:cs typeface="Times New Roman" pitchFamily="18" charset="0"/>
              </a:rPr>
              <a:t>- Increasing  the surface area for catalytic reactions</a:t>
            </a:r>
          </a:p>
          <a:p>
            <a:pPr algn="just" eaLnBrk="1" hangingPunct="1"/>
            <a:r>
              <a:rPr lang="en-US" sz="2700" dirty="0">
                <a:cs typeface="Times New Roman" pitchFamily="18" charset="0"/>
              </a:rPr>
              <a:t>- Fastening sieving matrices or stationary phases for separation devices.</a:t>
            </a:r>
            <a:endParaRPr lang="fa-IR" sz="2700"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18785AB5-B550-48E2-91CD-6E4F1D616A4B}" type="slidenum">
              <a:rPr lang="fa-IR" smtClean="0"/>
              <a:pPr/>
              <a:t>22</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10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10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10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1000"/>
                                        <p:tgtEl>
                                          <p:spTgt spid="3">
                                            <p:txEl>
                                              <p:pRg st="3" end="3"/>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9486"/>
            <a:ext cx="8143875" cy="5830888"/>
          </a:xfrm>
        </p:spPr>
        <p:txBody>
          <a:bodyPr/>
          <a:lstStyle/>
          <a:p>
            <a:pPr algn="just" eaLnBrk="1" hangingPunct="1"/>
            <a:r>
              <a:rPr lang="en-US" sz="2600" dirty="0">
                <a:cs typeface="Times New Roman" pitchFamily="18" charset="0"/>
              </a:rPr>
              <a:t>Polymer surfaces are hydrophobic in most cases.</a:t>
            </a:r>
          </a:p>
          <a:p>
            <a:pPr algn="just" eaLnBrk="1" hangingPunct="1"/>
            <a:endParaRPr lang="en-US" sz="2600" dirty="0">
              <a:cs typeface="Times New Roman" pitchFamily="18" charset="0"/>
            </a:endParaRPr>
          </a:p>
          <a:p>
            <a:pPr algn="just" eaLnBrk="1" hangingPunct="1"/>
            <a:r>
              <a:rPr lang="en-US" sz="2600" dirty="0">
                <a:cs typeface="Times New Roman" pitchFamily="18" charset="0"/>
              </a:rPr>
              <a:t> Hydrophilic surfaces may be easily generated using O</a:t>
            </a:r>
            <a:r>
              <a:rPr lang="en-US" sz="2600" baseline="-25000" dirty="0">
                <a:cs typeface="Times New Roman" pitchFamily="18" charset="0"/>
              </a:rPr>
              <a:t>2</a:t>
            </a:r>
            <a:r>
              <a:rPr lang="en-US" sz="2600" dirty="0">
                <a:cs typeface="Times New Roman" pitchFamily="18" charset="0"/>
              </a:rPr>
              <a:t> plasma treatment, but such surfaces are stable only for a few days. </a:t>
            </a:r>
          </a:p>
          <a:p>
            <a:pPr algn="just" eaLnBrk="1" hangingPunct="1"/>
            <a:endParaRPr lang="en-US" sz="2600" dirty="0">
              <a:cs typeface="Times New Roman" pitchFamily="18" charset="0"/>
            </a:endParaRPr>
          </a:p>
          <a:p>
            <a:pPr algn="just" eaLnBrk="1" hangingPunct="1"/>
            <a:r>
              <a:rPr lang="en-US" sz="2600" dirty="0">
                <a:cs typeface="Times New Roman" pitchFamily="18" charset="0"/>
              </a:rPr>
              <a:t>More stable surface modifications are obtained by plasma polymerization of layers involving OH-groups at the surface.</a:t>
            </a:r>
          </a:p>
          <a:p>
            <a:pPr algn="just" eaLnBrk="1" hangingPunct="1"/>
            <a:endParaRPr lang="en-US" sz="2600" dirty="0">
              <a:cs typeface="Times New Roman" pitchFamily="18" charset="0"/>
            </a:endParaRPr>
          </a:p>
          <a:p>
            <a:pPr algn="just" eaLnBrk="1" hangingPunct="1"/>
            <a:r>
              <a:rPr lang="en-US" sz="2600" dirty="0">
                <a:cs typeface="Times New Roman" pitchFamily="18" charset="0"/>
              </a:rPr>
              <a:t>The wetting characteristics of the surface may also be modified by a nanostructured surface.</a:t>
            </a:r>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129B9F1A-0C86-41F3-BA99-E8049E5CBC63}" type="slidenum">
              <a:rPr lang="fa-IR" smtClean="0"/>
              <a:pPr/>
              <a:t>23</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031" y="620688"/>
            <a:ext cx="8286750" cy="2928938"/>
          </a:xfrm>
        </p:spPr>
        <p:txBody>
          <a:bodyPr>
            <a:normAutofit/>
          </a:bodyPr>
          <a:lstStyle/>
          <a:p>
            <a:pPr algn="just" eaLnBrk="1" hangingPunct="1"/>
            <a:r>
              <a:rPr lang="en-US" dirty="0">
                <a:cs typeface="Times New Roman" pitchFamily="18" charset="0"/>
              </a:rPr>
              <a:t>This principle of </a:t>
            </a:r>
            <a:r>
              <a:rPr lang="en-US" dirty="0" err="1">
                <a:cs typeface="Times New Roman" pitchFamily="18" charset="0"/>
              </a:rPr>
              <a:t>nanobiotechnology</a:t>
            </a:r>
            <a:r>
              <a:rPr lang="en-US" dirty="0">
                <a:cs typeface="Times New Roman" pitchFamily="18" charset="0"/>
              </a:rPr>
              <a:t> is found in the nature, for example in the circular structure of leaf surfaces and in the fractal surfaces.</a:t>
            </a:r>
          </a:p>
          <a:p>
            <a:pPr algn="just" eaLnBrk="1" hangingPunct="1"/>
            <a:endParaRPr lang="en-US" dirty="0">
              <a:cs typeface="Times New Roman" pitchFamily="18" charset="0"/>
            </a:endParaRPr>
          </a:p>
          <a:p>
            <a:pPr algn="just" eaLnBrk="1" hangingPunct="1"/>
            <a:r>
              <a:rPr lang="en-US" dirty="0">
                <a:cs typeface="Times New Roman" pitchFamily="18" charset="0"/>
              </a:rPr>
              <a:t>Such water-repelling surfaces have self-cleaning properties, as particles on nanostructured hydrophobic surfaces are more readily wetted and wash away. </a:t>
            </a:r>
          </a:p>
          <a:p>
            <a:pPr algn="just" eaLnBrk="1" hangingPunct="1"/>
            <a:endParaRPr lang="en-US" dirty="0">
              <a:cs typeface="Times New Roman" pitchFamily="18" charset="0"/>
            </a:endParaRPr>
          </a:p>
          <a:p>
            <a:pPr eaLnBrk="1" hangingPunct="1"/>
            <a:endParaRPr lang="fa-IR" dirty="0"/>
          </a:p>
        </p:txBody>
      </p:sp>
      <p:sp>
        <p:nvSpPr>
          <p:cNvPr id="162819"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CC90512F-96EA-4BEF-985F-ACA2EC950B71}" type="slidenum">
              <a:rPr lang="fa-IR" smtClean="0"/>
              <a:pPr/>
              <a:t>24</a:t>
            </a:fld>
            <a:endParaRPr lang="fa-IR"/>
          </a:p>
        </p:txBody>
      </p:sp>
      <p:pic>
        <p:nvPicPr>
          <p:cNvPr id="64515" name="Picture 3"/>
          <p:cNvPicPr>
            <a:picLocks noChangeAspect="1" noChangeArrowheads="1"/>
          </p:cNvPicPr>
          <p:nvPr/>
        </p:nvPicPr>
        <p:blipFill>
          <a:blip r:embed="rId2"/>
          <a:srcRect/>
          <a:stretch>
            <a:fillRect/>
          </a:stretch>
        </p:blipFill>
        <p:spPr bwMode="auto">
          <a:xfrm>
            <a:off x="1428751" y="3499128"/>
            <a:ext cx="5447506" cy="32159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4515"/>
                                        </p:tgtEl>
                                        <p:attrNameLst>
                                          <p:attrName>style.visibility</p:attrName>
                                        </p:attrNameLst>
                                      </p:cBhvr>
                                      <p:to>
                                        <p:strVal val="visible"/>
                                      </p:to>
                                    </p:set>
                                    <p:animEffect transition="in" filter="blinds(horizontal)">
                                      <p:cBhvr>
                                        <p:cTn id="17" dur="5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31545"/>
            <a:ext cx="8358187" cy="5643562"/>
          </a:xfrm>
        </p:spPr>
        <p:txBody>
          <a:bodyPr/>
          <a:lstStyle/>
          <a:p>
            <a:pPr algn="just" eaLnBrk="1" hangingPunct="1"/>
            <a:r>
              <a:rPr lang="en-US" sz="2500" dirty="0">
                <a:cs typeface="Times New Roman" pitchFamily="18" charset="0"/>
              </a:rPr>
              <a:t>Large surface areas are required for both catalytic reactions and separation assays and this may be achieved by coating microfluidic chips with a porous material. </a:t>
            </a:r>
          </a:p>
          <a:p>
            <a:pPr eaLnBrk="1" hangingPunct="1"/>
            <a:r>
              <a:rPr lang="en-US" sz="2500" dirty="0">
                <a:cs typeface="Times New Roman" pitchFamily="18" charset="0"/>
              </a:rPr>
              <a:t>In the case of silicon, porous silicon with pore sizes in the nanometer to micrometer range may be generated.</a:t>
            </a:r>
            <a:endParaRPr lang="fa-IR" sz="2500" dirty="0"/>
          </a:p>
          <a:p>
            <a:pPr algn="just" eaLnBrk="1" hangingPunct="1"/>
            <a:r>
              <a:rPr lang="en-US" sz="2500" dirty="0">
                <a:cs typeface="Times New Roman" pitchFamily="18" charset="0"/>
              </a:rPr>
              <a:t>Another important surface functionalization is the binding of specific molecules to designed areas of the chip.</a:t>
            </a:r>
          </a:p>
          <a:p>
            <a:pPr algn="just" eaLnBrk="1" hangingPunct="1"/>
            <a:r>
              <a:rPr lang="en-US" sz="2500" dirty="0">
                <a:cs typeface="Times New Roman" pitchFamily="18" charset="0"/>
              </a:rPr>
              <a:t>Such applications include DNA-, proteomics-, cell-, and tissue chips.</a:t>
            </a:r>
          </a:p>
          <a:p>
            <a:pPr algn="just" eaLnBrk="1" hangingPunct="1"/>
            <a:endParaRPr lang="en-US" sz="2500" dirty="0">
              <a:cs typeface="Times New Roman" pitchFamily="18" charset="0"/>
            </a:endParaRPr>
          </a:p>
        </p:txBody>
      </p:sp>
      <p:sp>
        <p:nvSpPr>
          <p:cNvPr id="163843"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7D80A386-258B-469B-A860-76C9A3ED6B96}" type="slidenum">
              <a:rPr lang="fa-IR" smtClean="0"/>
              <a:pPr/>
              <a:t>25</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571500"/>
            <a:ext cx="7929563" cy="5902325"/>
          </a:xfrm>
        </p:spPr>
        <p:txBody>
          <a:bodyPr/>
          <a:lstStyle/>
          <a:p>
            <a:pPr algn="just" eaLnBrk="1" hangingPunct="1"/>
            <a:r>
              <a:rPr lang="en-US" sz="2600" dirty="0">
                <a:cs typeface="Times New Roman" pitchFamily="18" charset="0"/>
              </a:rPr>
              <a:t>Generally using various surface chemistries, linkers for such molecules must be provided in designated areas, while the remaining surface should be nonbinding.</a:t>
            </a:r>
          </a:p>
          <a:p>
            <a:pPr algn="just" eaLnBrk="1" hangingPunct="1"/>
            <a:endParaRPr lang="en-US" sz="2600" dirty="0">
              <a:cs typeface="Times New Roman" pitchFamily="18" charset="0"/>
            </a:endParaRPr>
          </a:p>
          <a:p>
            <a:pPr algn="just" eaLnBrk="1" hangingPunct="1"/>
            <a:r>
              <a:rPr lang="en-US" sz="2600" dirty="0">
                <a:cs typeface="Times New Roman" pitchFamily="18" charset="0"/>
              </a:rPr>
              <a:t>Methods to immobilize the specific molecules include adsorption, crosslinking, covalent binding, microencapsulation and entrapment. </a:t>
            </a:r>
          </a:p>
          <a:p>
            <a:pPr algn="just" eaLnBrk="1" hangingPunct="1"/>
            <a:endParaRPr lang="en-US" sz="2600" dirty="0">
              <a:cs typeface="Times New Roman" pitchFamily="18" charset="0"/>
            </a:endParaRPr>
          </a:p>
          <a:p>
            <a:pPr algn="just" eaLnBrk="1" hangingPunct="1"/>
            <a:r>
              <a:rPr lang="en-US" sz="2600" dirty="0">
                <a:cs typeface="Times New Roman" pitchFamily="18" charset="0"/>
              </a:rPr>
              <a:t>A thin , sputtered gold film can be used to immobilize a dense molecular film of </a:t>
            </a:r>
            <a:r>
              <a:rPr lang="en-US" sz="2600" dirty="0" err="1">
                <a:cs typeface="Times New Roman" pitchFamily="18" charset="0"/>
              </a:rPr>
              <a:t>thiols</a:t>
            </a:r>
            <a:r>
              <a:rPr lang="en-US" sz="2600" dirty="0">
                <a:cs typeface="Times New Roman" pitchFamily="18" charset="0"/>
              </a:rPr>
              <a:t>, providing a high density of alkyl groups as binding sites for surface reactions.</a:t>
            </a:r>
            <a:endParaRPr lang="fa-IR" sz="2600" dirty="0"/>
          </a:p>
          <a:p>
            <a:pPr eaLnBrk="1" hangingPunct="1"/>
            <a:endParaRPr lang="fa-IR" dirty="0"/>
          </a:p>
        </p:txBody>
      </p:sp>
      <p:sp>
        <p:nvSpPr>
          <p:cNvPr id="164867"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50340AB6-0944-44FC-979E-56EABB64EAE6}" type="slidenum">
              <a:rPr lang="fa-IR" smtClean="0"/>
              <a:pPr/>
              <a:t>26</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1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428625"/>
            <a:ext cx="7467600" cy="796925"/>
          </a:xfrm>
        </p:spPr>
        <p:txBody>
          <a:bodyPr>
            <a:normAutofit fontScale="90000"/>
          </a:bodyPr>
          <a:lstStyle/>
          <a:p>
            <a:pPr eaLnBrk="1" fontAlgn="auto" hangingPunct="1">
              <a:spcAft>
                <a:spcPts val="0"/>
              </a:spcAft>
              <a:defRPr/>
            </a:pPr>
            <a:r>
              <a:rPr lang="en-US" dirty="0">
                <a:solidFill>
                  <a:srgbClr val="FF0000"/>
                </a:solidFill>
              </a:rPr>
              <a:t>Detection mechanisms</a:t>
            </a:r>
            <a:r>
              <a:rPr lang="en-US" dirty="0"/>
              <a:t/>
            </a:r>
            <a:br>
              <a:rPr lang="en-US" dirty="0"/>
            </a:br>
            <a:endParaRPr lang="fa-IR" dirty="0"/>
          </a:p>
        </p:txBody>
      </p:sp>
      <p:sp>
        <p:nvSpPr>
          <p:cNvPr id="165891" name="Content Placeholder 2"/>
          <p:cNvSpPr>
            <a:spLocks noGrp="1"/>
          </p:cNvSpPr>
          <p:nvPr>
            <p:ph idx="1"/>
          </p:nvPr>
        </p:nvSpPr>
        <p:spPr>
          <a:xfrm>
            <a:off x="214313" y="1071563"/>
            <a:ext cx="8286750" cy="5402262"/>
          </a:xfrm>
        </p:spPr>
        <p:txBody>
          <a:bodyPr>
            <a:normAutofit/>
          </a:bodyPr>
          <a:lstStyle/>
          <a:p>
            <a:pPr algn="just" eaLnBrk="1" hangingPunct="1"/>
            <a:r>
              <a:rPr lang="en-US">
                <a:cs typeface="Times New Roman" pitchFamily="18" charset="0"/>
              </a:rPr>
              <a:t>For most microfluidic applications detection devices are not integrated in to the fluidic chip but form part of a separate handling and detection system. </a:t>
            </a:r>
          </a:p>
          <a:p>
            <a:pPr algn="just" eaLnBrk="1" hangingPunct="1"/>
            <a:r>
              <a:rPr lang="en-US">
                <a:cs typeface="Times New Roman" pitchFamily="18" charset="0"/>
              </a:rPr>
              <a:t>In this way the system can be re-used for the evaluation of a large number of chips.</a:t>
            </a:r>
          </a:p>
          <a:p>
            <a:pPr algn="just" eaLnBrk="1" hangingPunct="1"/>
            <a:r>
              <a:rPr lang="en-US">
                <a:cs typeface="Times New Roman" pitchFamily="18" charset="0"/>
              </a:rPr>
              <a:t>One problem associated with detection in microfluidic devices is the small sample volume. For example due to the small dimensions of the system the optical pathlength for absorption measurments is also likely to be very small.</a:t>
            </a:r>
          </a:p>
          <a:p>
            <a:pPr algn="just" eaLnBrk="1" hangingPunct="1"/>
            <a:r>
              <a:rPr lang="en-US">
                <a:cs typeface="Times New Roman" pitchFamily="18" charset="0"/>
              </a:rPr>
              <a:t>Commonly used detection methods include absorption (UV, optical, IR) Flu, electrochemical ,…</a:t>
            </a:r>
          </a:p>
          <a:p>
            <a:pPr algn="just" eaLnBrk="1" hangingPunct="1"/>
            <a:endParaRPr lang="en-US">
              <a:cs typeface="Times New Roman" pitchFamily="18" charset="0"/>
            </a:endParaRPr>
          </a:p>
          <a:p>
            <a:pPr algn="just" eaLnBrk="1" hangingPunct="1"/>
            <a:endParaRPr lang="fa-IR"/>
          </a:p>
        </p:txBody>
      </p:sp>
      <p:sp>
        <p:nvSpPr>
          <p:cNvPr id="165892"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098A6D74-6664-4BD1-8104-B3D873F5ABFE}" type="slidenum">
              <a:rPr lang="fa-IR" smtClean="0"/>
              <a:pPr/>
              <a:t>27</a:t>
            </a:fld>
            <a:endParaRPr lang="fa-I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44610"/>
            <a:ext cx="6379219" cy="651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130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180528" y="258503"/>
            <a:ext cx="9324528" cy="1143000"/>
          </a:xfrm>
        </p:spPr>
        <p:txBody>
          <a:bodyPr/>
          <a:lstStyle/>
          <a:p>
            <a:pPr algn="ctr"/>
            <a:r>
              <a:rPr lang="en-US" sz="3600" dirty="0">
                <a:solidFill>
                  <a:srgbClr val="003399"/>
                </a:solidFill>
                <a:latin typeface="Arial" charset="0"/>
              </a:rPr>
              <a:t>Commercial Systems: Glucose detection</a:t>
            </a:r>
          </a:p>
        </p:txBody>
      </p:sp>
      <p:pic>
        <p:nvPicPr>
          <p:cNvPr id="458755" name="Picture 3" descr="im_aviva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189163"/>
            <a:ext cx="3673475" cy="3108325"/>
          </a:xfrm>
          <a:prstGeom prst="rect">
            <a:avLst/>
          </a:prstGeom>
          <a:noFill/>
          <a:extLst>
            <a:ext uri="{909E8E84-426E-40DD-AFC4-6F175D3DCCD1}">
              <a14:hiddenFill xmlns:a14="http://schemas.microsoft.com/office/drawing/2010/main">
                <a:solidFill>
                  <a:srgbClr val="FFFFFF"/>
                </a:solidFill>
              </a14:hiddenFill>
            </a:ext>
          </a:extLst>
        </p:spPr>
      </p:pic>
      <p:sp>
        <p:nvSpPr>
          <p:cNvPr id="458756" name="Text Box 4"/>
          <p:cNvSpPr txBox="1">
            <a:spLocks noChangeArrowheads="1"/>
          </p:cNvSpPr>
          <p:nvPr/>
        </p:nvSpPr>
        <p:spPr bwMode="auto">
          <a:xfrm>
            <a:off x="250825" y="1354138"/>
            <a:ext cx="2263775" cy="77946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1">
            <a:spAutoFit/>
          </a:bodyPr>
          <a:lstStyle/>
          <a:p>
            <a:pPr eaLnBrk="0" fontAlgn="base" hangingPunct="0">
              <a:spcBef>
                <a:spcPct val="50000"/>
              </a:spcBef>
              <a:spcAft>
                <a:spcPct val="0"/>
              </a:spcAft>
            </a:pPr>
            <a:r>
              <a:rPr lang="de-DE" b="1">
                <a:solidFill>
                  <a:srgbClr val="FF6600"/>
                </a:solidFill>
                <a:latin typeface="Arial" charset="0"/>
              </a:rPr>
              <a:t>Roche; </a:t>
            </a:r>
            <a:r>
              <a:rPr lang="en-US" b="1">
                <a:solidFill>
                  <a:srgbClr val="FF6600"/>
                </a:solidFill>
                <a:latin typeface="Arial" charset="0"/>
              </a:rPr>
              <a:t>AccuCheck</a:t>
            </a:r>
          </a:p>
          <a:p>
            <a:pPr eaLnBrk="0" fontAlgn="base" hangingPunct="0">
              <a:spcBef>
                <a:spcPct val="50000"/>
              </a:spcBef>
              <a:spcAft>
                <a:spcPct val="0"/>
              </a:spcAft>
            </a:pPr>
            <a:r>
              <a:rPr lang="en-US" b="1">
                <a:solidFill>
                  <a:srgbClr val="FF6600"/>
                </a:solidFill>
                <a:latin typeface="Arial" charset="0"/>
              </a:rPr>
              <a:t>Glucose in blood</a:t>
            </a:r>
          </a:p>
        </p:txBody>
      </p:sp>
      <p:sp>
        <p:nvSpPr>
          <p:cNvPr id="458757" name="Text Box 5"/>
          <p:cNvSpPr txBox="1">
            <a:spLocks noChangeArrowheads="1"/>
          </p:cNvSpPr>
          <p:nvPr/>
        </p:nvSpPr>
        <p:spPr bwMode="auto">
          <a:xfrm>
            <a:off x="4211638" y="4895850"/>
            <a:ext cx="2232025" cy="10541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1">
            <a:spAutoFit/>
          </a:bodyPr>
          <a:lstStyle/>
          <a:p>
            <a:pPr eaLnBrk="0" fontAlgn="base" hangingPunct="0">
              <a:spcBef>
                <a:spcPct val="50000"/>
              </a:spcBef>
              <a:spcAft>
                <a:spcPct val="0"/>
              </a:spcAft>
            </a:pPr>
            <a:r>
              <a:rPr lang="en-US" b="1">
                <a:solidFill>
                  <a:srgbClr val="FF6600"/>
                </a:solidFill>
                <a:latin typeface="Arial" charset="0"/>
              </a:rPr>
              <a:t>Lifescan; SureStep Flexx</a:t>
            </a:r>
          </a:p>
          <a:p>
            <a:pPr eaLnBrk="0" fontAlgn="base" hangingPunct="0">
              <a:spcBef>
                <a:spcPct val="50000"/>
              </a:spcBef>
              <a:spcAft>
                <a:spcPct val="0"/>
              </a:spcAft>
            </a:pPr>
            <a:r>
              <a:rPr lang="en-US" b="1">
                <a:solidFill>
                  <a:srgbClr val="FF6600"/>
                </a:solidFill>
                <a:latin typeface="Arial" charset="0"/>
              </a:rPr>
              <a:t>Glucose monitor</a:t>
            </a:r>
          </a:p>
        </p:txBody>
      </p:sp>
      <p:pic>
        <p:nvPicPr>
          <p:cNvPr id="4587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1125538"/>
            <a:ext cx="3887787" cy="24669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87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3429000"/>
            <a:ext cx="2808288" cy="21224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889948"/>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938" y="476672"/>
            <a:ext cx="7780008" cy="5546295"/>
          </a:xfrm>
        </p:spPr>
      </p:pic>
    </p:spTree>
    <p:extLst>
      <p:ext uri="{BB962C8B-B14F-4D97-AF65-F5344CB8AC3E}">
        <p14:creationId xmlns:p14="http://schemas.microsoft.com/office/powerpoint/2010/main" val="3249440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2396963" y="230899"/>
            <a:ext cx="11233248" cy="1143000"/>
          </a:xfrm>
        </p:spPr>
        <p:txBody>
          <a:bodyPr/>
          <a:lstStyle/>
          <a:p>
            <a:pPr algn="r"/>
            <a:r>
              <a:rPr lang="en-US" sz="3600" dirty="0">
                <a:solidFill>
                  <a:schemeClr val="accent2"/>
                </a:solidFill>
                <a:latin typeface="Arial" charset="0"/>
              </a:rPr>
              <a:t>Commercial Systems: Blood Analyzer</a:t>
            </a:r>
          </a:p>
        </p:txBody>
      </p:sp>
      <p:pic>
        <p:nvPicPr>
          <p:cNvPr id="460803" name="Picture 3" descr="ist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4960938"/>
            <a:ext cx="1871662"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60804" name="Picture 4" descr="ista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0" y="4970463"/>
            <a:ext cx="1857375" cy="1730375"/>
          </a:xfrm>
          <a:prstGeom prst="rect">
            <a:avLst/>
          </a:prstGeom>
          <a:noFill/>
          <a:extLst>
            <a:ext uri="{909E8E84-426E-40DD-AFC4-6F175D3DCCD1}">
              <a14:hiddenFill xmlns:a14="http://schemas.microsoft.com/office/drawing/2010/main">
                <a:solidFill>
                  <a:srgbClr val="FFFFFF"/>
                </a:solidFill>
              </a14:hiddenFill>
            </a:ext>
          </a:extLst>
        </p:spPr>
      </p:pic>
      <p:sp>
        <p:nvSpPr>
          <p:cNvPr id="460805" name="Text Box 5"/>
          <p:cNvSpPr txBox="1">
            <a:spLocks noChangeArrowheads="1"/>
          </p:cNvSpPr>
          <p:nvPr/>
        </p:nvSpPr>
        <p:spPr bwMode="auto">
          <a:xfrm>
            <a:off x="2627313" y="4467225"/>
            <a:ext cx="1793875" cy="3667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1">
            <a:spAutoFit/>
          </a:bodyPr>
          <a:lstStyle/>
          <a:p>
            <a:pPr eaLnBrk="0" fontAlgn="base" hangingPunct="0">
              <a:spcBef>
                <a:spcPct val="50000"/>
              </a:spcBef>
              <a:spcAft>
                <a:spcPct val="0"/>
              </a:spcAft>
            </a:pPr>
            <a:r>
              <a:rPr lang="en-US" b="1">
                <a:solidFill>
                  <a:srgbClr val="FF6600"/>
                </a:solidFill>
                <a:latin typeface="Arial" charset="0"/>
              </a:rPr>
              <a:t>Abbott; i-STAT</a:t>
            </a:r>
          </a:p>
        </p:txBody>
      </p:sp>
      <p:pic>
        <p:nvPicPr>
          <p:cNvPr id="460806" name="Picture 6" descr="labo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628775"/>
            <a:ext cx="3671888" cy="2203450"/>
          </a:xfrm>
          <a:prstGeom prst="rect">
            <a:avLst/>
          </a:prstGeom>
          <a:noFill/>
          <a:extLst>
            <a:ext uri="{909E8E84-426E-40DD-AFC4-6F175D3DCCD1}">
              <a14:hiddenFill xmlns:a14="http://schemas.microsoft.com/office/drawing/2010/main">
                <a:solidFill>
                  <a:srgbClr val="FFFFFF"/>
                </a:solidFill>
              </a14:hiddenFill>
            </a:ext>
          </a:extLst>
        </p:spPr>
      </p:pic>
      <p:sp>
        <p:nvSpPr>
          <p:cNvPr id="460807" name="Text Box 7"/>
          <p:cNvSpPr txBox="1">
            <a:spLocks noChangeArrowheads="1"/>
          </p:cNvSpPr>
          <p:nvPr/>
        </p:nvSpPr>
        <p:spPr bwMode="auto">
          <a:xfrm>
            <a:off x="250825" y="1196975"/>
            <a:ext cx="2225675" cy="3667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1">
            <a:spAutoFit/>
          </a:bodyPr>
          <a:lstStyle/>
          <a:p>
            <a:pPr eaLnBrk="0" fontAlgn="base" hangingPunct="0">
              <a:spcBef>
                <a:spcPct val="50000"/>
              </a:spcBef>
              <a:spcAft>
                <a:spcPct val="0"/>
              </a:spcAft>
            </a:pPr>
            <a:r>
              <a:rPr lang="en-US" b="1">
                <a:solidFill>
                  <a:srgbClr val="FF6600"/>
                </a:solidFill>
                <a:latin typeface="Arial" charset="0"/>
              </a:rPr>
              <a:t>Siemens; Quicklab</a:t>
            </a:r>
          </a:p>
        </p:txBody>
      </p:sp>
      <p:pic>
        <p:nvPicPr>
          <p:cNvPr id="460808" name="Picture 8" descr="istat1"/>
          <p:cNvPicPr>
            <a:picLocks noChangeAspect="1" noChangeArrowheads="1"/>
          </p:cNvPicPr>
          <p:nvPr/>
        </p:nvPicPr>
        <p:blipFill>
          <a:blip r:embed="rId6">
            <a:extLst>
              <a:ext uri="{28A0092B-C50C-407E-A947-70E740481C1C}">
                <a14:useLocalDpi xmlns:a14="http://schemas.microsoft.com/office/drawing/2010/main" val="0"/>
              </a:ext>
            </a:extLst>
          </a:blip>
          <a:srcRect l="25050" t="5806" r="25551" b="3200"/>
          <a:stretch>
            <a:fillRect/>
          </a:stretch>
        </p:blipFill>
        <p:spPr bwMode="auto">
          <a:xfrm>
            <a:off x="971550" y="4322763"/>
            <a:ext cx="1552575" cy="2419350"/>
          </a:xfrm>
          <a:prstGeom prst="rect">
            <a:avLst/>
          </a:prstGeom>
          <a:noFill/>
          <a:extLst>
            <a:ext uri="{909E8E84-426E-40DD-AFC4-6F175D3DCCD1}">
              <a14:hiddenFill xmlns:a14="http://schemas.microsoft.com/office/drawing/2010/main">
                <a:solidFill>
                  <a:srgbClr val="FFFFFF"/>
                </a:solidFill>
              </a14:hiddenFill>
            </a:ext>
          </a:extLst>
        </p:spPr>
      </p:pic>
      <p:pic>
        <p:nvPicPr>
          <p:cNvPr id="460809" name="Picture 9" descr="CSAwcartb_150_blue_corn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1268413"/>
            <a:ext cx="2117725"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10" name="Picture 10" descr="2Cartd_w_blue_corne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588" y="3284538"/>
            <a:ext cx="2065337"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11" name="Text Box 11"/>
          <p:cNvSpPr txBox="1">
            <a:spLocks noChangeArrowheads="1"/>
          </p:cNvSpPr>
          <p:nvPr/>
        </p:nvSpPr>
        <p:spPr bwMode="auto">
          <a:xfrm>
            <a:off x="7380288" y="1917700"/>
            <a:ext cx="1425575" cy="77946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1">
            <a:spAutoFit/>
          </a:bodyPr>
          <a:lstStyle/>
          <a:p>
            <a:pPr eaLnBrk="0" fontAlgn="base" hangingPunct="0">
              <a:spcBef>
                <a:spcPct val="50000"/>
              </a:spcBef>
              <a:spcAft>
                <a:spcPct val="0"/>
              </a:spcAft>
            </a:pPr>
            <a:r>
              <a:rPr lang="en-US" b="1">
                <a:solidFill>
                  <a:srgbClr val="FF6600"/>
                </a:solidFill>
                <a:latin typeface="Arial" charset="0"/>
              </a:rPr>
              <a:t>CARESIDE </a:t>
            </a:r>
          </a:p>
          <a:p>
            <a:pPr eaLnBrk="0" fontAlgn="base" hangingPunct="0">
              <a:spcBef>
                <a:spcPct val="50000"/>
              </a:spcBef>
              <a:spcAft>
                <a:spcPct val="0"/>
              </a:spcAft>
            </a:pPr>
            <a:r>
              <a:rPr lang="en-US" b="1">
                <a:solidFill>
                  <a:srgbClr val="FF6600"/>
                </a:solidFill>
                <a:latin typeface="Arial" charset="0"/>
              </a:rPr>
              <a:t>Analyzer </a:t>
            </a:r>
          </a:p>
        </p:txBody>
      </p:sp>
    </p:spTree>
    <p:extLst>
      <p:ext uri="{BB962C8B-B14F-4D97-AF65-F5344CB8AC3E}">
        <p14:creationId xmlns:p14="http://schemas.microsoft.com/office/powerpoint/2010/main" val="2381267362"/>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1371600" y="0"/>
            <a:ext cx="7772400" cy="1143000"/>
          </a:xfrm>
        </p:spPr>
        <p:txBody>
          <a:bodyPr/>
          <a:lstStyle/>
          <a:p>
            <a:r>
              <a:rPr lang="en-US" dirty="0">
                <a:solidFill>
                  <a:schemeClr val="accent2"/>
                </a:solidFill>
                <a:latin typeface="Arial" charset="0"/>
              </a:rPr>
              <a:t>Commercial Systems</a:t>
            </a:r>
          </a:p>
        </p:txBody>
      </p:sp>
      <p:pic>
        <p:nvPicPr>
          <p:cNvPr id="462851" name="Picture 3" descr="photolith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2786063"/>
            <a:ext cx="3022600" cy="2155825"/>
          </a:xfrm>
          <a:prstGeom prst="rect">
            <a:avLst/>
          </a:prstGeom>
          <a:noFill/>
          <a:extLst>
            <a:ext uri="{909E8E84-426E-40DD-AFC4-6F175D3DCCD1}">
              <a14:hiddenFill xmlns:a14="http://schemas.microsoft.com/office/drawing/2010/main">
                <a:solidFill>
                  <a:srgbClr val="FFFFFF"/>
                </a:solidFill>
              </a14:hiddenFill>
            </a:ext>
          </a:extLst>
        </p:spPr>
      </p:pic>
      <p:pic>
        <p:nvPicPr>
          <p:cNvPr id="462852" name="Picture 4" descr="index_genec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981075"/>
            <a:ext cx="2408237" cy="1846263"/>
          </a:xfrm>
          <a:prstGeom prst="rect">
            <a:avLst/>
          </a:prstGeom>
          <a:noFill/>
          <a:extLst>
            <a:ext uri="{909E8E84-426E-40DD-AFC4-6F175D3DCCD1}">
              <a14:hiddenFill xmlns:a14="http://schemas.microsoft.com/office/drawing/2010/main">
                <a:solidFill>
                  <a:srgbClr val="FFFFFF"/>
                </a:solidFill>
              </a14:hiddenFill>
            </a:ext>
          </a:extLst>
        </p:spPr>
      </p:pic>
      <p:pic>
        <p:nvPicPr>
          <p:cNvPr id="462853" name="Picture 5" descr="index_instrume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1950" y="2852738"/>
            <a:ext cx="2324100" cy="1765300"/>
          </a:xfrm>
          <a:prstGeom prst="rect">
            <a:avLst/>
          </a:prstGeom>
          <a:noFill/>
          <a:extLst>
            <a:ext uri="{909E8E84-426E-40DD-AFC4-6F175D3DCCD1}">
              <a14:hiddenFill xmlns:a14="http://schemas.microsoft.com/office/drawing/2010/main">
                <a:solidFill>
                  <a:srgbClr val="FFFFFF"/>
                </a:solidFill>
              </a14:hiddenFill>
            </a:ext>
          </a:extLst>
        </p:spPr>
      </p:pic>
      <p:sp>
        <p:nvSpPr>
          <p:cNvPr id="462854" name="Text Box 6"/>
          <p:cNvSpPr txBox="1">
            <a:spLocks noChangeArrowheads="1"/>
          </p:cNvSpPr>
          <p:nvPr/>
        </p:nvSpPr>
        <p:spPr bwMode="auto">
          <a:xfrm>
            <a:off x="407988" y="981075"/>
            <a:ext cx="2803525" cy="210026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1">
            <a:spAutoFit/>
          </a:bodyPr>
          <a:lstStyle/>
          <a:p>
            <a:pPr eaLnBrk="0" fontAlgn="base" hangingPunct="0">
              <a:spcBef>
                <a:spcPct val="50000"/>
              </a:spcBef>
              <a:spcAft>
                <a:spcPct val="0"/>
              </a:spcAft>
            </a:pPr>
            <a:r>
              <a:rPr lang="de-DE" sz="2400" b="1">
                <a:solidFill>
                  <a:srgbClr val="FF6600"/>
                </a:solidFill>
                <a:latin typeface="Arial" charset="0"/>
              </a:rPr>
              <a:t>Affymetrix</a:t>
            </a:r>
            <a:endParaRPr lang="en-US" sz="2400" b="1">
              <a:solidFill>
                <a:srgbClr val="FF6600"/>
              </a:solidFill>
              <a:latin typeface="Arial" charset="0"/>
            </a:endParaRPr>
          </a:p>
          <a:p>
            <a:pPr eaLnBrk="0" fontAlgn="base" hangingPunct="0">
              <a:spcBef>
                <a:spcPct val="50000"/>
              </a:spcBef>
              <a:spcAft>
                <a:spcPct val="0"/>
              </a:spcAft>
            </a:pPr>
            <a:r>
              <a:rPr lang="en-US" sz="2400" b="1">
                <a:solidFill>
                  <a:srgbClr val="FF6600"/>
                </a:solidFill>
                <a:latin typeface="Arial" charset="0"/>
              </a:rPr>
              <a:t>Product: GenChip</a:t>
            </a:r>
          </a:p>
          <a:p>
            <a:pPr eaLnBrk="0" fontAlgn="base" hangingPunct="0">
              <a:spcBef>
                <a:spcPct val="50000"/>
              </a:spcBef>
              <a:spcAft>
                <a:spcPct val="0"/>
              </a:spcAft>
            </a:pPr>
            <a:r>
              <a:rPr lang="en-US" sz="2400" b="1">
                <a:solidFill>
                  <a:srgbClr val="FF6600"/>
                </a:solidFill>
                <a:latin typeface="Arial" charset="0"/>
              </a:rPr>
              <a:t>DNA high density </a:t>
            </a:r>
          </a:p>
          <a:p>
            <a:pPr eaLnBrk="0" fontAlgn="base" hangingPunct="0">
              <a:spcBef>
                <a:spcPct val="50000"/>
              </a:spcBef>
              <a:spcAft>
                <a:spcPct val="0"/>
              </a:spcAft>
            </a:pPr>
            <a:r>
              <a:rPr lang="en-US" sz="2400" b="1">
                <a:solidFill>
                  <a:srgbClr val="FF6600"/>
                </a:solidFill>
                <a:latin typeface="Arial" charset="0"/>
              </a:rPr>
              <a:t>array</a:t>
            </a:r>
          </a:p>
        </p:txBody>
      </p:sp>
      <p:pic>
        <p:nvPicPr>
          <p:cNvPr id="462855" name="Picture 7"/>
          <p:cNvPicPr>
            <a:picLocks noChangeAspect="1" noChangeArrowheads="1"/>
          </p:cNvPicPr>
          <p:nvPr/>
        </p:nvPicPr>
        <p:blipFill>
          <a:blip r:embed="rId6">
            <a:extLst>
              <a:ext uri="{28A0092B-C50C-407E-A947-70E740481C1C}">
                <a14:useLocalDpi xmlns:a14="http://schemas.microsoft.com/office/drawing/2010/main" val="0"/>
              </a:ext>
            </a:extLst>
          </a:blip>
          <a:srcRect l="12517" t="17708" r="26953" b="22266"/>
          <a:stretch>
            <a:fillRect/>
          </a:stretch>
        </p:blipFill>
        <p:spPr bwMode="auto">
          <a:xfrm>
            <a:off x="3419475" y="908050"/>
            <a:ext cx="3240088"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2856" name="Group 8"/>
          <p:cNvGrpSpPr>
            <a:grpSpLocks/>
          </p:cNvGrpSpPr>
          <p:nvPr/>
        </p:nvGrpSpPr>
        <p:grpSpPr bwMode="auto">
          <a:xfrm>
            <a:off x="0" y="4724400"/>
            <a:ext cx="9144000" cy="1873250"/>
            <a:chOff x="283" y="1480"/>
            <a:chExt cx="5237" cy="1267"/>
          </a:xfrm>
        </p:grpSpPr>
        <p:pic>
          <p:nvPicPr>
            <p:cNvPr id="462857" name="Picture 9"/>
            <p:cNvPicPr>
              <a:picLocks noChangeAspect="1" noChangeArrowheads="1"/>
            </p:cNvPicPr>
            <p:nvPr/>
          </p:nvPicPr>
          <p:blipFill>
            <a:blip r:embed="rId7">
              <a:extLst>
                <a:ext uri="{28A0092B-C50C-407E-A947-70E740481C1C}">
                  <a14:useLocalDpi xmlns:a14="http://schemas.microsoft.com/office/drawing/2010/main" val="0"/>
                </a:ext>
              </a:extLst>
            </a:blip>
            <a:srcRect l="6238" t="32288" r="7013" b="25348"/>
            <a:stretch>
              <a:fillRect/>
            </a:stretch>
          </p:blipFill>
          <p:spPr bwMode="auto">
            <a:xfrm>
              <a:off x="283" y="1480"/>
              <a:ext cx="3459" cy="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2858" name="Picture 10"/>
            <p:cNvPicPr>
              <a:picLocks noChangeAspect="1" noChangeArrowheads="1"/>
            </p:cNvPicPr>
            <p:nvPr/>
          </p:nvPicPr>
          <p:blipFill>
            <a:blip r:embed="rId8">
              <a:extLst>
                <a:ext uri="{28A0092B-C50C-407E-A947-70E740481C1C}">
                  <a14:useLocalDpi xmlns:a14="http://schemas.microsoft.com/office/drawing/2010/main" val="0"/>
                </a:ext>
              </a:extLst>
            </a:blip>
            <a:srcRect l="38945" t="33469" r="17497" b="25545"/>
            <a:stretch>
              <a:fillRect/>
            </a:stretch>
          </p:blipFill>
          <p:spPr bwMode="auto">
            <a:xfrm>
              <a:off x="3783" y="1517"/>
              <a:ext cx="1737" cy="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3677546"/>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1371600" y="0"/>
            <a:ext cx="7772400" cy="1143000"/>
          </a:xfrm>
        </p:spPr>
        <p:txBody>
          <a:bodyPr/>
          <a:lstStyle/>
          <a:p>
            <a:r>
              <a:rPr lang="en-US" dirty="0">
                <a:solidFill>
                  <a:schemeClr val="accent2"/>
                </a:solidFill>
                <a:latin typeface="Arial" charset="0"/>
              </a:rPr>
              <a:t>Commercial Systems</a:t>
            </a:r>
            <a:endParaRPr lang="de-DE" dirty="0">
              <a:solidFill>
                <a:schemeClr val="accent2"/>
              </a:solidFill>
              <a:latin typeface="Arial" charset="0"/>
            </a:endParaRPr>
          </a:p>
        </p:txBody>
      </p:sp>
      <p:pic>
        <p:nvPicPr>
          <p:cNvPr id="464899" name="Picture 3" descr="ampligrid_AG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362200"/>
            <a:ext cx="5184775" cy="4254500"/>
          </a:xfrm>
          <a:prstGeom prst="rect">
            <a:avLst/>
          </a:prstGeom>
          <a:noFill/>
          <a:extLst>
            <a:ext uri="{909E8E84-426E-40DD-AFC4-6F175D3DCCD1}">
              <a14:hiddenFill xmlns:a14="http://schemas.microsoft.com/office/drawing/2010/main">
                <a:solidFill>
                  <a:srgbClr val="FFFFFF"/>
                </a:solidFill>
              </a14:hiddenFill>
            </a:ext>
          </a:extLst>
        </p:spPr>
      </p:pic>
      <p:sp>
        <p:nvSpPr>
          <p:cNvPr id="464900" name="Text Box 4"/>
          <p:cNvSpPr txBox="1">
            <a:spLocks noChangeArrowheads="1"/>
          </p:cNvSpPr>
          <p:nvPr/>
        </p:nvSpPr>
        <p:spPr bwMode="auto">
          <a:xfrm>
            <a:off x="1143000" y="1066800"/>
            <a:ext cx="4132263" cy="10048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1">
            <a:spAutoFit/>
          </a:bodyPr>
          <a:lstStyle/>
          <a:p>
            <a:pPr eaLnBrk="0" fontAlgn="base" hangingPunct="0">
              <a:spcBef>
                <a:spcPct val="50000"/>
              </a:spcBef>
              <a:spcAft>
                <a:spcPct val="0"/>
              </a:spcAft>
            </a:pPr>
            <a:r>
              <a:rPr lang="de-DE" sz="2400" b="1">
                <a:solidFill>
                  <a:srgbClr val="FF6600"/>
                </a:solidFill>
                <a:latin typeface="Arial" charset="0"/>
              </a:rPr>
              <a:t>Advalytix</a:t>
            </a:r>
          </a:p>
          <a:p>
            <a:pPr eaLnBrk="0" fontAlgn="base" hangingPunct="0">
              <a:spcBef>
                <a:spcPct val="50000"/>
              </a:spcBef>
              <a:spcAft>
                <a:spcPct val="0"/>
              </a:spcAft>
            </a:pPr>
            <a:r>
              <a:rPr lang="de-DE" sz="2400" b="1">
                <a:solidFill>
                  <a:srgbClr val="FF6600"/>
                </a:solidFill>
                <a:latin typeface="Arial" charset="0"/>
              </a:rPr>
              <a:t>1 µl PCR slides for forensic</a:t>
            </a:r>
          </a:p>
        </p:txBody>
      </p:sp>
    </p:spTree>
    <p:extLst>
      <p:ext uri="{BB962C8B-B14F-4D97-AF65-F5344CB8AC3E}">
        <p14:creationId xmlns:p14="http://schemas.microsoft.com/office/powerpoint/2010/main" val="3416316846"/>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1371600" y="425368"/>
            <a:ext cx="7772400" cy="1143000"/>
          </a:xfrm>
        </p:spPr>
        <p:txBody>
          <a:bodyPr/>
          <a:lstStyle/>
          <a:p>
            <a:r>
              <a:rPr lang="en-US" dirty="0">
                <a:solidFill>
                  <a:schemeClr val="accent2"/>
                </a:solidFill>
                <a:latin typeface="Arial" charset="0"/>
              </a:rPr>
              <a:t>Commercial Systems</a:t>
            </a:r>
          </a:p>
        </p:txBody>
      </p:sp>
      <p:sp>
        <p:nvSpPr>
          <p:cNvPr id="468995" name="Text Box 3"/>
          <p:cNvSpPr txBox="1">
            <a:spLocks noChangeArrowheads="1"/>
          </p:cNvSpPr>
          <p:nvPr/>
        </p:nvSpPr>
        <p:spPr bwMode="auto">
          <a:xfrm>
            <a:off x="4976813" y="3833813"/>
            <a:ext cx="3957637" cy="70326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1">
            <a:spAutoFit/>
          </a:bodyPr>
          <a:lstStyle/>
          <a:p>
            <a:pPr eaLnBrk="0" fontAlgn="base" hangingPunct="0">
              <a:spcBef>
                <a:spcPct val="50000"/>
              </a:spcBef>
              <a:spcAft>
                <a:spcPct val="0"/>
              </a:spcAft>
            </a:pPr>
            <a:r>
              <a:rPr lang="en-US" sz="1600" b="1">
                <a:solidFill>
                  <a:srgbClr val="FF6600"/>
                </a:solidFill>
                <a:latin typeface="Arial" charset="0"/>
              </a:rPr>
              <a:t>Nanostream; </a:t>
            </a:r>
            <a:r>
              <a:rPr lang="de-DE" sz="1600" b="1">
                <a:solidFill>
                  <a:srgbClr val="FF6600"/>
                </a:solidFill>
                <a:latin typeface="Arial" charset="0"/>
              </a:rPr>
              <a:t>Velove microparallel LC</a:t>
            </a:r>
          </a:p>
          <a:p>
            <a:pPr eaLnBrk="0" fontAlgn="base" hangingPunct="0">
              <a:spcBef>
                <a:spcPct val="50000"/>
              </a:spcBef>
              <a:spcAft>
                <a:spcPct val="0"/>
              </a:spcAft>
            </a:pPr>
            <a:r>
              <a:rPr lang="de-DE" sz="1600" b="1">
                <a:solidFill>
                  <a:srgbClr val="FF6600"/>
                </a:solidFill>
                <a:latin typeface="Arial" charset="0"/>
              </a:rPr>
              <a:t>(micro parallel liquid chromatography) </a:t>
            </a:r>
            <a:endParaRPr lang="en-US" sz="1600" b="1">
              <a:solidFill>
                <a:srgbClr val="FF6600"/>
              </a:solidFill>
              <a:latin typeface="Arial" charset="0"/>
            </a:endParaRPr>
          </a:p>
        </p:txBody>
      </p:sp>
      <p:pic>
        <p:nvPicPr>
          <p:cNvPr id="4689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4724400"/>
            <a:ext cx="1871663"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89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4505325"/>
            <a:ext cx="207803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998" name="Picture 6" descr="topastecanlabcd_qs_niedrig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133600"/>
            <a:ext cx="27654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8999" name="Text Box 7"/>
          <p:cNvSpPr txBox="1">
            <a:spLocks noChangeArrowheads="1"/>
          </p:cNvSpPr>
          <p:nvPr/>
        </p:nvSpPr>
        <p:spPr bwMode="auto">
          <a:xfrm>
            <a:off x="488950" y="1412875"/>
            <a:ext cx="1819275" cy="6413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1">
            <a:spAutoFit/>
          </a:bodyPr>
          <a:lstStyle/>
          <a:p>
            <a:pPr eaLnBrk="0" fontAlgn="base" hangingPunct="0">
              <a:spcBef>
                <a:spcPct val="50000"/>
              </a:spcBef>
              <a:spcAft>
                <a:spcPct val="0"/>
              </a:spcAft>
            </a:pPr>
            <a:r>
              <a:rPr lang="en-US" b="1">
                <a:solidFill>
                  <a:srgbClr val="FF6600"/>
                </a:solidFill>
                <a:latin typeface="Arial" charset="0"/>
              </a:rPr>
              <a:t>Tecan; LabCD</a:t>
            </a:r>
          </a:p>
          <a:p>
            <a:pPr eaLnBrk="0" fontAlgn="base" hangingPunct="0">
              <a:spcBef>
                <a:spcPct val="50000"/>
              </a:spcBef>
              <a:spcAft>
                <a:spcPct val="0"/>
              </a:spcAft>
            </a:pPr>
            <a:r>
              <a:rPr lang="en-US" sz="1200">
                <a:solidFill>
                  <a:srgbClr val="FF6600"/>
                </a:solidFill>
                <a:latin typeface="Arial" charset="0"/>
              </a:rPr>
              <a:t>(development stop 7.05)</a:t>
            </a:r>
          </a:p>
        </p:txBody>
      </p:sp>
      <p:graphicFrame>
        <p:nvGraphicFramePr>
          <p:cNvPr id="469000" name="Object 8"/>
          <p:cNvGraphicFramePr>
            <a:graphicFrameLocks noChangeAspect="1"/>
          </p:cNvGraphicFramePr>
          <p:nvPr/>
        </p:nvGraphicFramePr>
        <p:xfrm>
          <a:off x="5435600" y="1477963"/>
          <a:ext cx="3027363" cy="1590675"/>
        </p:xfrm>
        <a:graphic>
          <a:graphicData uri="http://schemas.openxmlformats.org/presentationml/2006/ole">
            <mc:AlternateContent xmlns:mc="http://schemas.openxmlformats.org/markup-compatibility/2006">
              <mc:Choice xmlns:v="urn:schemas-microsoft-com:vml" Requires="v">
                <p:oleObj spid="_x0000_s1078" name="Photo Editor-Foto" r:id="rId7" imgW="3428571" imgH="1800476" progId="MSPhotoEd.3">
                  <p:embed/>
                </p:oleObj>
              </mc:Choice>
              <mc:Fallback>
                <p:oleObj name="Photo Editor-Foto" r:id="rId7" imgW="3428571" imgH="1800476"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1477963"/>
                        <a:ext cx="3027363"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69001" name="Picture 9" descr="adisk150_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2060575"/>
            <a:ext cx="1716088" cy="1144588"/>
          </a:xfrm>
          <a:prstGeom prst="rect">
            <a:avLst/>
          </a:prstGeom>
          <a:noFill/>
          <a:extLst>
            <a:ext uri="{909E8E84-426E-40DD-AFC4-6F175D3DCCD1}">
              <a14:hiddenFill xmlns:a14="http://schemas.microsoft.com/office/drawing/2010/main">
                <a:solidFill>
                  <a:srgbClr val="FFFFFF"/>
                </a:solidFill>
              </a14:hiddenFill>
            </a:ext>
          </a:extLst>
        </p:spPr>
      </p:pic>
      <p:sp>
        <p:nvSpPr>
          <p:cNvPr id="469002" name="Text Box 10"/>
          <p:cNvSpPr txBox="1">
            <a:spLocks noChangeArrowheads="1"/>
          </p:cNvSpPr>
          <p:nvPr/>
        </p:nvSpPr>
        <p:spPr bwMode="auto">
          <a:xfrm>
            <a:off x="4572000" y="1484313"/>
            <a:ext cx="1908175"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1">
            <a:spAutoFit/>
          </a:bodyPr>
          <a:lstStyle/>
          <a:p>
            <a:pPr eaLnBrk="0" fontAlgn="base" hangingPunct="0">
              <a:spcBef>
                <a:spcPct val="50000"/>
              </a:spcBef>
              <a:spcAft>
                <a:spcPct val="0"/>
              </a:spcAft>
            </a:pPr>
            <a:r>
              <a:rPr lang="en-US" b="1">
                <a:solidFill>
                  <a:srgbClr val="FF6600"/>
                </a:solidFill>
                <a:latin typeface="Arial" charset="0"/>
              </a:rPr>
              <a:t>Gyros; Gyrolab </a:t>
            </a:r>
          </a:p>
        </p:txBody>
      </p:sp>
    </p:spTree>
    <p:extLst>
      <p:ext uri="{BB962C8B-B14F-4D97-AF65-F5344CB8AC3E}">
        <p14:creationId xmlns:p14="http://schemas.microsoft.com/office/powerpoint/2010/main" val="65060267"/>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2924944"/>
            <a:ext cx="7281222" cy="3788385"/>
          </a:xfrm>
        </p:spPr>
      </p:pic>
      <p:sp>
        <p:nvSpPr>
          <p:cNvPr id="5" name="Rectangle 4"/>
          <p:cNvSpPr/>
          <p:nvPr/>
        </p:nvSpPr>
        <p:spPr>
          <a:xfrm>
            <a:off x="798780" y="655638"/>
            <a:ext cx="7560840" cy="2092881"/>
          </a:xfrm>
          <a:prstGeom prst="rect">
            <a:avLst/>
          </a:prstGeom>
        </p:spPr>
        <p:txBody>
          <a:bodyPr wrap="square">
            <a:spAutoFit/>
          </a:bodyPr>
          <a:lstStyle/>
          <a:p>
            <a:pPr algn="just"/>
            <a:r>
              <a:rPr lang="en-US" sz="2600" dirty="0"/>
              <a:t>One example is that of </a:t>
            </a:r>
            <a:r>
              <a:rPr lang="en-US" sz="2600" dirty="0" err="1"/>
              <a:t>micropumps</a:t>
            </a:r>
            <a:r>
              <a:rPr lang="en-US" sz="2600" dirty="0"/>
              <a:t>, where the pumping chamber and valve seats may be on one plate, the membrane and the valve lids on a second and the driver and input and output on other plates</a:t>
            </a:r>
            <a:r>
              <a:rPr lang="en-US" sz="2400" dirty="0"/>
              <a:t>.</a:t>
            </a:r>
          </a:p>
        </p:txBody>
      </p:sp>
    </p:spTree>
    <p:extLst>
      <p:ext uri="{BB962C8B-B14F-4D97-AF65-F5344CB8AC3E}">
        <p14:creationId xmlns:p14="http://schemas.microsoft.com/office/powerpoint/2010/main" val="155605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285557"/>
            <a:ext cx="8416295" cy="4923202"/>
          </a:xfrm>
        </p:spPr>
      </p:pic>
    </p:spTree>
    <p:extLst>
      <p:ext uri="{BB962C8B-B14F-4D97-AF65-F5344CB8AC3E}">
        <p14:creationId xmlns:p14="http://schemas.microsoft.com/office/powerpoint/2010/main" val="1519569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04813"/>
            <a:ext cx="7467600" cy="571500"/>
          </a:xfrm>
        </p:spPr>
        <p:txBody>
          <a:bodyPr>
            <a:normAutofit/>
          </a:bodyPr>
          <a:lstStyle/>
          <a:p>
            <a:pPr eaLnBrk="1" fontAlgn="auto" hangingPunct="1">
              <a:spcAft>
                <a:spcPts val="0"/>
              </a:spcAft>
              <a:defRPr/>
            </a:pPr>
            <a:r>
              <a:rPr lang="en-US" b="1" dirty="0">
                <a:solidFill>
                  <a:srgbClr val="FF0000"/>
                </a:solidFill>
              </a:rPr>
              <a:t>Methods</a:t>
            </a:r>
            <a:endParaRPr lang="fa-IR" b="1" dirty="0">
              <a:solidFill>
                <a:srgbClr val="FF0000"/>
              </a:solidFill>
            </a:endParaRPr>
          </a:p>
        </p:txBody>
      </p:sp>
      <p:sp>
        <p:nvSpPr>
          <p:cNvPr id="3" name="Content Placeholder 2"/>
          <p:cNvSpPr>
            <a:spLocks noGrp="1"/>
          </p:cNvSpPr>
          <p:nvPr>
            <p:ph idx="1"/>
          </p:nvPr>
        </p:nvSpPr>
        <p:spPr>
          <a:xfrm>
            <a:off x="250825" y="1643063"/>
            <a:ext cx="8143875" cy="5214937"/>
          </a:xfrm>
        </p:spPr>
        <p:txBody>
          <a:bodyPr rtlCol="0">
            <a:normAutofit/>
          </a:bodyPr>
          <a:lstStyle/>
          <a:p>
            <a:pPr marL="274320" indent="-274320" algn="just" eaLnBrk="1" fontAlgn="auto" hangingPunct="1">
              <a:spcAft>
                <a:spcPts val="0"/>
              </a:spcAft>
              <a:buFont typeface="Wingdings"/>
              <a:buNone/>
              <a:defRPr/>
            </a:pPr>
            <a:r>
              <a:rPr lang="en-US" dirty="0"/>
              <a:t>Three types of materials are common for microfluidic and Lab-on-a-Chip devices:</a:t>
            </a:r>
          </a:p>
          <a:p>
            <a:pPr marL="274320" indent="-274320" algn="just" eaLnBrk="1" fontAlgn="auto" hangingPunct="1">
              <a:spcAft>
                <a:spcPts val="0"/>
              </a:spcAft>
              <a:buFont typeface="Wingdings"/>
              <a:buChar char=""/>
              <a:defRPr/>
            </a:pPr>
            <a:r>
              <a:rPr lang="en-US" dirty="0"/>
              <a:t>Silicon, glass, polymer materials</a:t>
            </a:r>
          </a:p>
          <a:p>
            <a:pPr marL="274320" indent="-274320" algn="just" eaLnBrk="1" fontAlgn="auto" hangingPunct="1">
              <a:spcAft>
                <a:spcPts val="0"/>
              </a:spcAft>
              <a:buFont typeface="Wingdings"/>
              <a:buChar char=""/>
              <a:defRPr/>
            </a:pPr>
            <a:endParaRPr lang="en-US" dirty="0"/>
          </a:p>
          <a:p>
            <a:pPr marL="457200" indent="-457200" algn="just" eaLnBrk="1" fontAlgn="auto" hangingPunct="1">
              <a:spcAft>
                <a:spcPts val="0"/>
              </a:spcAft>
              <a:buFont typeface="+mj-lt"/>
              <a:buAutoNum type="arabicPeriod"/>
              <a:defRPr/>
            </a:pPr>
            <a:r>
              <a:rPr lang="en-US" sz="3200" b="1" dirty="0">
                <a:solidFill>
                  <a:schemeClr val="accent1">
                    <a:lumMod val="75000"/>
                  </a:schemeClr>
                </a:solidFill>
              </a:rPr>
              <a:t>Silicon</a:t>
            </a:r>
          </a:p>
          <a:p>
            <a:pPr marL="457200" indent="-457200" algn="just" eaLnBrk="1" fontAlgn="auto" hangingPunct="1">
              <a:spcAft>
                <a:spcPts val="0"/>
              </a:spcAft>
              <a:buFont typeface="Wingdings"/>
              <a:buNone/>
              <a:defRPr/>
            </a:pPr>
            <a:r>
              <a:rPr lang="en-US" dirty="0"/>
              <a:t>     Silicon is the dominant material in microelectronics, silicon has also been the dominant material used in </a:t>
            </a:r>
            <a:r>
              <a:rPr lang="en-US" dirty="0" err="1"/>
              <a:t>nonelectronic</a:t>
            </a:r>
            <a:r>
              <a:rPr lang="en-US" dirty="0"/>
              <a:t> applications and also in microfluidics.</a:t>
            </a:r>
          </a:p>
          <a:p>
            <a:pPr marL="457200" indent="-457200" algn="just" eaLnBrk="1" fontAlgn="auto" hangingPunct="1">
              <a:spcAft>
                <a:spcPts val="0"/>
              </a:spcAft>
              <a:buFont typeface="Wingdings"/>
              <a:buNone/>
              <a:defRPr/>
            </a:pPr>
            <a:endParaRPr lang="en-US" dirty="0"/>
          </a:p>
          <a:p>
            <a:pPr marL="274320" indent="-274320" algn="just" eaLnBrk="1" fontAlgn="auto" hangingPunct="1">
              <a:spcAft>
                <a:spcPts val="0"/>
              </a:spcAft>
              <a:buFont typeface="Wingdings"/>
              <a:buChar char=""/>
              <a:defRPr/>
            </a:pPr>
            <a:endParaRPr lang="fa-IR"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7F0D6239-FD42-4DE6-AF53-950A0C722725}" type="slidenum">
              <a:rPr lang="fa-IR" smtClean="0"/>
              <a:pPr/>
              <a:t>6</a:t>
            </a:fld>
            <a:endParaRPr lang="fa-IR"/>
          </a:p>
        </p:txBody>
      </p:sp>
      <p:sp>
        <p:nvSpPr>
          <p:cNvPr id="5" name="TextBox 4"/>
          <p:cNvSpPr txBox="1">
            <a:spLocks noChangeArrowheads="1"/>
          </p:cNvSpPr>
          <p:nvPr/>
        </p:nvSpPr>
        <p:spPr bwMode="auto">
          <a:xfrm>
            <a:off x="20638" y="1103313"/>
            <a:ext cx="9756775" cy="461962"/>
          </a:xfrm>
          <a:prstGeom prst="rect">
            <a:avLst/>
          </a:prstGeom>
          <a:noFill/>
          <a:ln w="9525">
            <a:noFill/>
            <a:miter lim="800000"/>
            <a:headEnd/>
            <a:tailEnd/>
          </a:ln>
        </p:spPr>
        <p:txBody>
          <a:bodyPr>
            <a:spAutoFit/>
          </a:bodyPr>
          <a:lstStyle/>
          <a:p>
            <a:r>
              <a:rPr lang="en-US" b="0">
                <a:solidFill>
                  <a:srgbClr val="292934"/>
                </a:solidFill>
              </a:rPr>
              <a:t>  </a:t>
            </a:r>
            <a:r>
              <a:rPr lang="en-US" sz="2400" b="0">
                <a:solidFill>
                  <a:srgbClr val="7F7F7F"/>
                </a:solidFill>
              </a:rPr>
              <a:t>Materials for the Manufacture of Microfluidic Components</a:t>
            </a:r>
            <a:endParaRPr lang="fa-IR" sz="2400" b="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12874"/>
            <a:ext cx="7467600" cy="5973762"/>
          </a:xfrm>
        </p:spPr>
        <p:txBody>
          <a:bodyPr>
            <a:normAutofit/>
          </a:bodyPr>
          <a:lstStyle/>
          <a:p>
            <a:pPr algn="just" eaLnBrk="1" hangingPunct="1"/>
            <a:r>
              <a:rPr lang="en-US" dirty="0">
                <a:solidFill>
                  <a:srgbClr val="FF0000"/>
                </a:solidFill>
                <a:cs typeface="Times New Roman" pitchFamily="18" charset="0"/>
              </a:rPr>
              <a:t>Silicon Advantages</a:t>
            </a:r>
            <a:r>
              <a:rPr lang="en-US" dirty="0">
                <a:cs typeface="Times New Roman" pitchFamily="18" charset="0"/>
              </a:rPr>
              <a:t> : </a:t>
            </a:r>
          </a:p>
          <a:p>
            <a:pPr algn="just" eaLnBrk="1" hangingPunct="1"/>
            <a:r>
              <a:rPr lang="en-US" dirty="0">
                <a:cs typeface="Times New Roman" pitchFamily="18" charset="0"/>
              </a:rPr>
              <a:t>Simple generation of an inert surface (SiO</a:t>
            </a:r>
            <a:r>
              <a:rPr lang="en-US" baseline="-25000" dirty="0">
                <a:cs typeface="Times New Roman" pitchFamily="18" charset="0"/>
              </a:rPr>
              <a:t>2</a:t>
            </a:r>
            <a:r>
              <a:rPr lang="en-US" dirty="0">
                <a:cs typeface="Times New Roman" pitchFamily="18" charset="0"/>
              </a:rPr>
              <a:t>) by oxidation, high-temperature stability, high chemical resistance to organic solvents and acids, well-established bonding processes, an extensive knowledge about coating,…</a:t>
            </a:r>
          </a:p>
          <a:p>
            <a:pPr algn="just" eaLnBrk="1" hangingPunct="1"/>
            <a:endParaRPr lang="en-US" dirty="0">
              <a:cs typeface="Times New Roman" pitchFamily="18" charset="0"/>
            </a:endParaRPr>
          </a:p>
          <a:p>
            <a:pPr algn="just" eaLnBrk="1" hangingPunct="1"/>
            <a:r>
              <a:rPr lang="en-US" dirty="0">
                <a:cs typeface="Times New Roman" pitchFamily="18" charset="0"/>
              </a:rPr>
              <a:t>Disadvantages: </a:t>
            </a:r>
          </a:p>
          <a:p>
            <a:pPr algn="just" eaLnBrk="1" hangingPunct="1"/>
            <a:r>
              <a:rPr lang="en-US" dirty="0">
                <a:cs typeface="Times New Roman" pitchFamily="18" charset="0"/>
              </a:rPr>
              <a:t>Non-ideal surface for many biochemical applications, </a:t>
            </a:r>
          </a:p>
          <a:p>
            <a:pPr algn="just" eaLnBrk="1" hangingPunct="1"/>
            <a:r>
              <a:rPr lang="en-US" dirty="0">
                <a:cs typeface="Times New Roman" pitchFamily="18" charset="0"/>
              </a:rPr>
              <a:t>High price for material and processing. </a:t>
            </a:r>
            <a:endParaRPr lang="fa-IR" dirty="0"/>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51744B6F-3C1D-480E-85CF-D70B58A957BC}" type="slidenum">
              <a:rPr lang="fa-IR" smtClean="0"/>
              <a:pPr/>
              <a:t>7</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401050" cy="5402263"/>
          </a:xfrm>
        </p:spPr>
        <p:txBody>
          <a:bodyPr rtlCol="0">
            <a:noAutofit/>
          </a:bodyPr>
          <a:lstStyle/>
          <a:p>
            <a:pPr marL="457200" indent="-457200" algn="just" eaLnBrk="1" fontAlgn="auto" hangingPunct="1">
              <a:spcAft>
                <a:spcPts val="0"/>
              </a:spcAft>
              <a:buFont typeface="+mj-lt"/>
              <a:buAutoNum type="arabicPeriod" startAt="2"/>
              <a:defRPr/>
            </a:pPr>
            <a:r>
              <a:rPr lang="en-US" sz="3600" b="1" dirty="0">
                <a:solidFill>
                  <a:schemeClr val="accent1">
                    <a:lumMod val="75000"/>
                  </a:schemeClr>
                </a:solidFill>
              </a:rPr>
              <a:t>Glass</a:t>
            </a:r>
          </a:p>
          <a:p>
            <a:pPr marL="274320" indent="-274320" algn="just" eaLnBrk="1" fontAlgn="auto" hangingPunct="1">
              <a:spcAft>
                <a:spcPts val="0"/>
              </a:spcAft>
              <a:buFont typeface="Wingdings"/>
              <a:buChar char=""/>
              <a:defRPr/>
            </a:pPr>
            <a:r>
              <a:rPr lang="en-US" sz="2800" dirty="0"/>
              <a:t>Borosilicate types of glass are often used. </a:t>
            </a:r>
          </a:p>
          <a:p>
            <a:pPr marL="274320" indent="-274320" algn="just" eaLnBrk="1" fontAlgn="auto" hangingPunct="1">
              <a:spcAft>
                <a:spcPts val="0"/>
              </a:spcAft>
              <a:buFont typeface="Wingdings"/>
              <a:buChar char=""/>
              <a:defRPr/>
            </a:pPr>
            <a:r>
              <a:rPr lang="en-US" sz="2800" dirty="0" err="1"/>
              <a:t>Boroflat</a:t>
            </a:r>
            <a:r>
              <a:rPr lang="en-US" sz="2800" dirty="0"/>
              <a:t> or Pyrex 7740 have thermal expansion coefficients which are matched to that of silicon and are used together with silicon in stacked arrangements, e.g., as transparent cover plates.</a:t>
            </a:r>
          </a:p>
          <a:p>
            <a:pPr marL="274320" indent="-274320" algn="just" eaLnBrk="1" fontAlgn="auto" hangingPunct="1">
              <a:spcAft>
                <a:spcPts val="0"/>
              </a:spcAft>
              <a:buFont typeface="Wingdings"/>
              <a:buChar char=""/>
              <a:defRPr/>
            </a:pPr>
            <a:r>
              <a:rPr lang="en-US" sz="2800" dirty="0"/>
              <a:t>These glasses can be bonded to silicon by anodic bonding without the need of a bonding material.</a:t>
            </a:r>
          </a:p>
        </p:txBody>
      </p:sp>
      <p:sp>
        <p:nvSpPr>
          <p:cNvPr id="4" name="Slide Number Placeholder 3"/>
          <p:cNvSpPr>
            <a:spLocks noGrp="1"/>
          </p:cNvSpPr>
          <p:nvPr>
            <p:ph type="sldNum" sz="quarter" idx="4294967295"/>
          </p:nvPr>
        </p:nvSpPr>
        <p:spPr bwMode="auto">
          <a:xfrm>
            <a:off x="7010400" y="6356350"/>
            <a:ext cx="2133600" cy="365125"/>
          </a:xfrm>
          <a:prstGeom prst="rect">
            <a:avLst/>
          </a:prstGeom>
          <a:noFill/>
          <a:ln>
            <a:miter lim="800000"/>
            <a:headEnd/>
            <a:tailEnd/>
          </a:ln>
        </p:spPr>
        <p:txBody>
          <a:bodyPr wrap="square" numCol="1" anchorCtr="0" compatLnSpc="1">
            <a:prstTxWarp prst="textNoShape">
              <a:avLst/>
            </a:prstTxWarp>
          </a:bodyPr>
          <a:lstStyle/>
          <a:p>
            <a:fld id="{9054F3E2-166C-42E2-983D-166D94BE35EC}" type="slidenum">
              <a:rPr lang="fa-IR" smtClean="0">
                <a:solidFill>
                  <a:srgbClr val="C2D9FE"/>
                </a:solidFill>
              </a:rPr>
              <a:pPr/>
              <a:t>8</a:t>
            </a:fld>
            <a:endParaRPr lang="fa-IR">
              <a:solidFill>
                <a:srgbClr val="C2D9FE"/>
              </a:solidFill>
            </a:endParaRPr>
          </a:p>
        </p:txBody>
      </p:sp>
    </p:spTree>
    <p:extLst>
      <p:ext uri="{BB962C8B-B14F-4D97-AF65-F5344CB8AC3E}">
        <p14:creationId xmlns:p14="http://schemas.microsoft.com/office/powerpoint/2010/main" val="4104190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800" b="1" i="1" dirty="0"/>
              <a:t>Anodic bonding </a:t>
            </a:r>
            <a:r>
              <a:rPr lang="en-US" sz="2800" dirty="0"/>
              <a:t>is a wafer bonding process to seal glass to either silicon or metal without introducing an intermediate layer; it is commonly used to seal glass to silicon wafers in electronics and microfluidics. </a:t>
            </a:r>
          </a:p>
          <a:p>
            <a:pPr algn="just"/>
            <a:r>
              <a:rPr lang="en-US" sz="2800" dirty="0"/>
              <a:t>This bonding technique, also known as field assisted bonding or </a:t>
            </a:r>
            <a:r>
              <a:rPr lang="en-US" sz="2800" b="1" dirty="0"/>
              <a:t>electrostatic sealing</a:t>
            </a:r>
            <a:r>
              <a:rPr lang="en-US" sz="2800" dirty="0"/>
              <a:t>, is mostly used for connecting silicon/glass and metal/glass through </a:t>
            </a:r>
            <a:r>
              <a:rPr lang="en-US" sz="2800" b="1" i="1" dirty="0"/>
              <a:t>electric fields</a:t>
            </a:r>
            <a:r>
              <a:rPr lang="en-US" sz="2800" dirty="0"/>
              <a:t>. </a:t>
            </a:r>
          </a:p>
        </p:txBody>
      </p:sp>
    </p:spTree>
    <p:extLst>
      <p:ext uri="{BB962C8B-B14F-4D97-AF65-F5344CB8AC3E}">
        <p14:creationId xmlns:p14="http://schemas.microsoft.com/office/powerpoint/2010/main" val="395698254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2">
  <a:themeElements>
    <a:clrScheme name="organic_molecules">
      <a:dk1>
        <a:sysClr val="windowText" lastClr="000000"/>
      </a:dk1>
      <a:lt1>
        <a:sysClr val="window" lastClr="FFFFFF"/>
      </a:lt1>
      <a:dk2>
        <a:srgbClr val="03327F"/>
      </a:dk2>
      <a:lt2>
        <a:srgbClr val="C2D9FE"/>
      </a:lt2>
      <a:accent1>
        <a:srgbClr val="0F6FC6"/>
      </a:accent1>
      <a:accent2>
        <a:srgbClr val="009DD9"/>
      </a:accent2>
      <a:accent3>
        <a:srgbClr val="0BD0D9"/>
      </a:accent3>
      <a:accent4>
        <a:srgbClr val="10CF9B"/>
      </a:accent4>
      <a:accent5>
        <a:srgbClr val="5ECE71"/>
      </a:accent5>
      <a:accent6>
        <a:srgbClr val="319B3B"/>
      </a:accent6>
      <a:hlink>
        <a:srgbClr val="087BDA"/>
      </a:hlink>
      <a:folHlink>
        <a:srgbClr val="A984E0"/>
      </a:folHlink>
    </a:clrScheme>
    <a:fontScheme name="Organic">
      <a:majorFont>
        <a:latin typeface="Segoe UI"/>
        <a:ea typeface=""/>
        <a:cs typeface=""/>
      </a:majorFont>
      <a:minorFont>
        <a:latin typeface="Segoe UI"/>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extLst>
    <a:ext uri="{05A4C25C-085E-4340-85A3-A5531E510DB2}">
      <thm15:themeFamily xmlns:thm15="http://schemas.microsoft.com/office/thememl/2012/main" name="Theme2" id="{55AFC2A3-BCD0-4EEB-9060-9542E2581AAF}" vid="{BBBDB896-B411-43E6-9471-82B2967944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13068</TotalTime>
  <Words>1702</Words>
  <Application>Microsoft Office PowerPoint</Application>
  <PresentationFormat>On-screen Show (4:3)</PresentationFormat>
  <Paragraphs>167</Paragraphs>
  <Slides>33</Slides>
  <Notes>6</Notes>
  <HiddenSlides>1</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1" baseType="lpstr">
      <vt:lpstr>Arial</vt:lpstr>
      <vt:lpstr>Calibri</vt:lpstr>
      <vt:lpstr>Segoe UI</vt:lpstr>
      <vt:lpstr>Times New Roman</vt:lpstr>
      <vt:lpstr>Wingdings</vt:lpstr>
      <vt:lpstr>1_Default Design</vt:lpstr>
      <vt:lpstr>Theme2</vt:lpstr>
      <vt:lpstr>Photo Editor-Foto</vt:lpstr>
      <vt:lpstr>Sealing and Stacking</vt:lpstr>
      <vt:lpstr>PowerPoint Presentation</vt:lpstr>
      <vt:lpstr>PowerPoint Presentation</vt:lpstr>
      <vt:lpstr>PowerPoint Presentation</vt:lpstr>
      <vt:lpstr>PowerPoint Presentation</vt:lpstr>
      <vt:lpstr>Methods</vt:lpstr>
      <vt:lpstr>PowerPoint Presentation</vt:lpstr>
      <vt:lpstr>PowerPoint Presentation</vt:lpstr>
      <vt:lpstr>PowerPoint Presentation</vt:lpstr>
      <vt:lpstr>PowerPoint Presentation</vt:lpstr>
      <vt:lpstr>PowerPoint Presentation</vt:lpstr>
      <vt:lpstr>PowerPoint Presentation</vt:lpstr>
      <vt:lpstr>Fluidic Structures </vt:lpstr>
      <vt:lpstr>PowerPoint Presentation</vt:lpstr>
      <vt:lpstr>PowerPoint Presentation</vt:lpstr>
      <vt:lpstr>PowerPoint Presentation</vt:lpstr>
      <vt:lpstr>PowerPoint Presentation</vt:lpstr>
      <vt:lpstr>Fabrication Methods</vt:lpstr>
      <vt:lpstr>PowerPoint Presentation</vt:lpstr>
      <vt:lpstr>Surface modification</vt:lpstr>
      <vt:lpstr>PowerPoint Presentation</vt:lpstr>
      <vt:lpstr>The objectives for modifications of the fluidic device surface:  </vt:lpstr>
      <vt:lpstr>PowerPoint Presentation</vt:lpstr>
      <vt:lpstr>PowerPoint Presentation</vt:lpstr>
      <vt:lpstr>PowerPoint Presentation</vt:lpstr>
      <vt:lpstr>PowerPoint Presentation</vt:lpstr>
      <vt:lpstr>Detection mechanisms </vt:lpstr>
      <vt:lpstr>PowerPoint Presentation</vt:lpstr>
      <vt:lpstr>Commercial Systems: Glucose detection</vt:lpstr>
      <vt:lpstr>Commercial Systems: Blood Analyzer</vt:lpstr>
      <vt:lpstr>Commercial Systems</vt:lpstr>
      <vt:lpstr>Commercial Systems</vt:lpstr>
      <vt:lpstr>Commercial Systems</vt:lpstr>
    </vt:vector>
  </TitlesOfParts>
  <Company>Razi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Microfluidic</dc:title>
  <dc:creator>DR-Kashanian</dc:creator>
  <cp:lastModifiedBy>Soheila Kashanian</cp:lastModifiedBy>
  <cp:revision>90</cp:revision>
  <dcterms:created xsi:type="dcterms:W3CDTF">2012-12-23T09:50:29Z</dcterms:created>
  <dcterms:modified xsi:type="dcterms:W3CDTF">2020-06-03T15:15:56Z</dcterms:modified>
</cp:coreProperties>
</file>